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357" r:id="rId3"/>
    <p:sldId id="355" r:id="rId4"/>
    <p:sldId id="356" r:id="rId5"/>
    <p:sldId id="313" r:id="rId6"/>
    <p:sldId id="316" r:id="rId7"/>
    <p:sldId id="360" r:id="rId8"/>
    <p:sldId id="359" r:id="rId9"/>
    <p:sldId id="319" r:id="rId10"/>
    <p:sldId id="321" r:id="rId11"/>
    <p:sldId id="322" r:id="rId12"/>
    <p:sldId id="323" r:id="rId13"/>
    <p:sldId id="344" r:id="rId14"/>
    <p:sldId id="326" r:id="rId15"/>
    <p:sldId id="343" r:id="rId16"/>
    <p:sldId id="334" r:id="rId17"/>
    <p:sldId id="331" r:id="rId18"/>
    <p:sldId id="330" r:id="rId19"/>
    <p:sldId id="332" r:id="rId20"/>
    <p:sldId id="333" r:id="rId21"/>
    <p:sldId id="259" r:id="rId22"/>
    <p:sldId id="260" r:id="rId23"/>
    <p:sldId id="261" r:id="rId24"/>
    <p:sldId id="266" r:id="rId25"/>
    <p:sldId id="348" r:id="rId26"/>
    <p:sldId id="267" r:id="rId27"/>
    <p:sldId id="273" r:id="rId28"/>
    <p:sldId id="303" r:id="rId29"/>
    <p:sldId id="276" r:id="rId30"/>
    <p:sldId id="275" r:id="rId31"/>
    <p:sldId id="281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CC3300"/>
    <a:srgbClr val="990033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007" autoAdjust="0"/>
  </p:normalViewPr>
  <p:slideViewPr>
    <p:cSldViewPr>
      <p:cViewPr varScale="1">
        <p:scale>
          <a:sx n="68" d="100"/>
          <a:sy n="68" d="100"/>
        </p:scale>
        <p:origin x="-57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3366FF"/>
            </a:solidFill>
          </c:spPr>
          <c:invertIfNegative val="0"/>
          <c:cat>
            <c:strRef>
              <c:f>Sheet1!$A$1:$A$15</c:f>
              <c:strCache>
                <c:ptCount val="15"/>
                <c:pt idx="0">
                  <c:v>Univ. California</c:v>
                </c:pt>
                <c:pt idx="1">
                  <c:v>Mass Inst. Of Tech. MIT</c:v>
                </c:pt>
                <c:pt idx="2">
                  <c:v>Univ. Tsinghua</c:v>
                </c:pt>
                <c:pt idx="3">
                  <c:v>Univ. Texas</c:v>
                </c:pt>
                <c:pt idx="4">
                  <c:v>Stanford Univ.</c:v>
                </c:pt>
                <c:pt idx="5">
                  <c:v>Univ. Johns Hopkins</c:v>
                </c:pt>
                <c:pt idx="6">
                  <c:v>Univ. Michigan</c:v>
                </c:pt>
                <c:pt idx="7">
                  <c:v>Univ. Washington</c:v>
                </c:pt>
                <c:pt idx="8">
                  <c:v>Univ. Columbia</c:v>
                </c:pt>
                <c:pt idx="9">
                  <c:v>KIAST</c:v>
                </c:pt>
                <c:pt idx="10">
                  <c:v>National Taiwan Univ.</c:v>
                </c:pt>
                <c:pt idx="11">
                  <c:v>Univ. Wisconsin Warf</c:v>
                </c:pt>
                <c:pt idx="12">
                  <c:v>Cornell Univ.</c:v>
                </c:pt>
                <c:pt idx="13">
                  <c:v>Hon Hai Precision Ind</c:v>
                </c:pt>
                <c:pt idx="14">
                  <c:v>Yonsei Univ.</c:v>
                </c:pt>
              </c:strCache>
            </c:strRef>
          </c:cat>
          <c:val>
            <c:numRef>
              <c:f>Sheet1!$B$1:$B$15</c:f>
              <c:numCache>
                <c:formatCode>General</c:formatCode>
                <c:ptCount val="15"/>
                <c:pt idx="0">
                  <c:v>1200</c:v>
                </c:pt>
                <c:pt idx="1">
                  <c:v>660</c:v>
                </c:pt>
                <c:pt idx="2">
                  <c:v>650</c:v>
                </c:pt>
                <c:pt idx="3">
                  <c:v>480</c:v>
                </c:pt>
                <c:pt idx="4">
                  <c:v>440</c:v>
                </c:pt>
                <c:pt idx="5">
                  <c:v>400</c:v>
                </c:pt>
                <c:pt idx="6">
                  <c:v>300</c:v>
                </c:pt>
                <c:pt idx="7">
                  <c:v>390</c:v>
                </c:pt>
                <c:pt idx="8">
                  <c:v>380</c:v>
                </c:pt>
                <c:pt idx="9">
                  <c:v>370</c:v>
                </c:pt>
                <c:pt idx="10">
                  <c:v>365</c:v>
                </c:pt>
                <c:pt idx="11">
                  <c:v>350</c:v>
                </c:pt>
                <c:pt idx="12">
                  <c:v>340</c:v>
                </c:pt>
                <c:pt idx="13">
                  <c:v>330</c:v>
                </c:pt>
                <c:pt idx="14">
                  <c:v>320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3776640"/>
        <c:axId val="83778176"/>
      </c:barChart>
      <c:catAx>
        <c:axId val="837766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83778176"/>
        <c:crosses val="autoZero"/>
        <c:auto val="1"/>
        <c:lblAlgn val="ctr"/>
        <c:lblOffset val="100"/>
        <c:noMultiLvlLbl val="0"/>
      </c:catAx>
      <c:valAx>
        <c:axId val="83778176"/>
        <c:scaling>
          <c:orientation val="minMax"/>
          <c:max val="12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8377664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CB898-6CD4-41C9-AD3F-1EB839DADEB5}" type="datetimeFigureOut">
              <a:rPr lang="en-US" smtClean="0"/>
              <a:pPr/>
              <a:t>3/6/2017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6D4A3-84CE-4F81-AA0E-8FF85D5B98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CB898-6CD4-41C9-AD3F-1EB839DADEB5}" type="datetimeFigureOut">
              <a:rPr lang="en-US" smtClean="0"/>
              <a:pPr/>
              <a:t>3/6/2017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6D4A3-84CE-4F81-AA0E-8FF85D5B98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CB898-6CD4-41C9-AD3F-1EB839DADEB5}" type="datetimeFigureOut">
              <a:rPr lang="en-US" smtClean="0"/>
              <a:pPr/>
              <a:t>3/6/2017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6D4A3-84CE-4F81-AA0E-8FF85D5B98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CB898-6CD4-41C9-AD3F-1EB839DADEB5}" type="datetimeFigureOut">
              <a:rPr lang="en-US" smtClean="0"/>
              <a:pPr/>
              <a:t>3/6/2017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6D4A3-84CE-4F81-AA0E-8FF85D5B98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CB898-6CD4-41C9-AD3F-1EB839DADEB5}" type="datetimeFigureOut">
              <a:rPr lang="en-US" smtClean="0"/>
              <a:pPr/>
              <a:t>3/6/2017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6D4A3-84CE-4F81-AA0E-8FF85D5B98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CB898-6CD4-41C9-AD3F-1EB839DADEB5}" type="datetimeFigureOut">
              <a:rPr lang="en-US" smtClean="0"/>
              <a:pPr/>
              <a:t>3/6/2017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6D4A3-84CE-4F81-AA0E-8FF85D5B98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CB898-6CD4-41C9-AD3F-1EB839DADEB5}" type="datetimeFigureOut">
              <a:rPr lang="en-US" smtClean="0"/>
              <a:pPr/>
              <a:t>3/6/2017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6D4A3-84CE-4F81-AA0E-8FF85D5B98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CB898-6CD4-41C9-AD3F-1EB839DADEB5}" type="datetimeFigureOut">
              <a:rPr lang="en-US" smtClean="0"/>
              <a:pPr/>
              <a:t>3/6/2017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6D4A3-84CE-4F81-AA0E-8FF85D5B98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CB898-6CD4-41C9-AD3F-1EB839DADEB5}" type="datetimeFigureOut">
              <a:rPr lang="en-US" smtClean="0"/>
              <a:pPr/>
              <a:t>3/6/2017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6D4A3-84CE-4F81-AA0E-8FF85D5B98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CB898-6CD4-41C9-AD3F-1EB839DADEB5}" type="datetimeFigureOut">
              <a:rPr lang="en-US" smtClean="0"/>
              <a:pPr/>
              <a:t>3/6/2017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6D4A3-84CE-4F81-AA0E-8FF85D5B98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CB898-6CD4-41C9-AD3F-1EB839DADEB5}" type="datetimeFigureOut">
              <a:rPr lang="en-US" smtClean="0"/>
              <a:pPr/>
              <a:t>3/6/2017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F3B6D4A3-84CE-4F81-AA0E-8FF85D5B98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E7CB898-6CD4-41C9-AD3F-1EB839DADEB5}" type="datetimeFigureOut">
              <a:rPr lang="en-US" smtClean="0"/>
              <a:pPr/>
              <a:t>3/6/2017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3B6D4A3-84CE-4F81-AA0E-8FF85D5B98EF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838200"/>
            <a:ext cx="7851648" cy="18288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500" dirty="0" smtClean="0">
                <a:cs typeface="B Lotus" pitchFamily="2" charset="-78"/>
              </a:rPr>
              <a:t>Internationalization of Universities</a:t>
            </a:r>
            <a:endParaRPr lang="en-US" sz="6500" dirty="0">
              <a:cs typeface="B Lotus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2923736"/>
            <a:ext cx="7854696" cy="3553264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>
                <a:cs typeface="B Lotus" pitchFamily="2" charset="-78"/>
              </a:rPr>
              <a:t>University of </a:t>
            </a:r>
            <a:r>
              <a:rPr lang="en-US" sz="3200" dirty="0" err="1" smtClean="0">
                <a:cs typeface="B Lotus" pitchFamily="2" charset="-78"/>
              </a:rPr>
              <a:t>Alzahra</a:t>
            </a:r>
            <a:endParaRPr lang="en-US" sz="3200" dirty="0" smtClean="0">
              <a:cs typeface="B Lotus" pitchFamily="2" charset="-78"/>
            </a:endParaRPr>
          </a:p>
          <a:p>
            <a:pPr algn="ctr"/>
            <a:endParaRPr lang="fa-IR" sz="3200" dirty="0" smtClean="0">
              <a:cs typeface="B Lotus" pitchFamily="2" charset="-78"/>
            </a:endParaRPr>
          </a:p>
          <a:p>
            <a:pPr algn="ctr" rtl="1"/>
            <a:r>
              <a:rPr lang="en-US" sz="3200" b="1" dirty="0" smtClean="0">
                <a:cs typeface="B Lotus" pitchFamily="2" charset="-78"/>
              </a:rPr>
              <a:t>The Center for International Scientific Cooperation</a:t>
            </a:r>
          </a:p>
          <a:p>
            <a:pPr algn="ctr" rtl="1"/>
            <a:r>
              <a:rPr lang="en-US" sz="2800" dirty="0" smtClean="0">
                <a:solidFill>
                  <a:srgbClr val="990033"/>
                </a:solidFill>
                <a:cs typeface="B Lotus" pitchFamily="2" charset="-78"/>
              </a:rPr>
              <a:t>Ministry of Science, Research and Technology</a:t>
            </a:r>
          </a:p>
          <a:p>
            <a:pPr algn="ctr"/>
            <a:r>
              <a:rPr lang="en-US" sz="2400" b="1" dirty="0" smtClean="0">
                <a:cs typeface="B Lotus" pitchFamily="2" charset="-78"/>
              </a:rPr>
              <a:t>5</a:t>
            </a:r>
            <a:r>
              <a:rPr lang="en-US" sz="2400" b="1" baseline="30000" dirty="0" smtClean="0">
                <a:cs typeface="B Lotus" pitchFamily="2" charset="-78"/>
              </a:rPr>
              <a:t>th</a:t>
            </a:r>
            <a:r>
              <a:rPr lang="en-US" sz="2400" b="1" dirty="0" smtClean="0">
                <a:cs typeface="B Lotus" pitchFamily="2" charset="-78"/>
              </a:rPr>
              <a:t> March 2017</a:t>
            </a:r>
            <a:endParaRPr lang="en-US" sz="2400" b="1" dirty="0">
              <a:cs typeface="B Lotus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01584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endParaRPr lang="en-US" sz="2400" dirty="0" smtClean="0">
              <a:latin typeface="Cambria" panose="02040503050406030204" pitchFamily="18" charset="0"/>
            </a:endParaRPr>
          </a:p>
          <a:p>
            <a:pPr algn="just"/>
            <a:r>
              <a:rPr lang="en-US" sz="2400" dirty="0" smtClean="0">
                <a:latin typeface="Cambria" panose="02040503050406030204" pitchFamily="18" charset="0"/>
              </a:rPr>
              <a:t>In 2014-15, the number of international students had a 10% increase rate, reaching the total of 975,000 students</a:t>
            </a:r>
          </a:p>
          <a:p>
            <a:pPr algn="just"/>
            <a:r>
              <a:rPr lang="en-US" sz="2400" dirty="0" smtClean="0">
                <a:latin typeface="Cambria" panose="02040503050406030204" pitchFamily="18" charset="0"/>
              </a:rPr>
              <a:t>The average expenditure of international students attending U.S. colleges and universities annually, is about 30,000 USD.</a:t>
            </a:r>
          </a:p>
          <a:p>
            <a:pPr algn="just"/>
            <a:endParaRPr lang="en-US" sz="2400" dirty="0">
              <a:latin typeface="Cambria" panose="02040503050406030204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98764" y="78425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 fontScale="975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smtClean="0">
                <a:latin typeface="Cambria" panose="02040503050406030204" pitchFamily="18" charset="0"/>
              </a:rPr>
              <a:t>International Students </a:t>
            </a:r>
            <a:br>
              <a:rPr lang="en-US" sz="4000" b="1" dirty="0" smtClean="0">
                <a:latin typeface="Cambria" panose="02040503050406030204" pitchFamily="18" charset="0"/>
              </a:rPr>
            </a:br>
            <a:r>
              <a:rPr lang="en-US" sz="4000" b="1" dirty="0" smtClean="0">
                <a:latin typeface="Cambria" panose="02040503050406030204" pitchFamily="18" charset="0"/>
              </a:rPr>
              <a:t>in the U.S.</a:t>
            </a:r>
            <a:endParaRPr lang="en-US" sz="4000" b="1" dirty="0">
              <a:latin typeface="Cambria" panose="020405030504060302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41" b="20265"/>
          <a:stretch/>
        </p:blipFill>
        <p:spPr>
          <a:xfrm>
            <a:off x="6950528" y="791186"/>
            <a:ext cx="2058390" cy="113972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2021" y="5072743"/>
            <a:ext cx="43869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Reference: </a:t>
            </a:r>
            <a:r>
              <a:rPr lang="en-US" dirty="0" smtClean="0"/>
              <a:t>Institute of International Education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764" y="4114800"/>
            <a:ext cx="4419600" cy="230959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76784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r" rtl="1">
              <a:spcBef>
                <a:spcPts val="0"/>
              </a:spcBef>
              <a:buNone/>
            </a:pPr>
            <a:endParaRPr lang="en-US" sz="2700" dirty="0" smtClean="0">
              <a:latin typeface="Cambria" panose="02040503050406030204" pitchFamily="18" charset="0"/>
              <a:cs typeface="B Lotus" pitchFamily="2" charset="-78"/>
            </a:endParaRPr>
          </a:p>
          <a:p>
            <a:pPr algn="just"/>
            <a:r>
              <a:rPr lang="en-US" sz="2400" dirty="0" smtClean="0">
                <a:latin typeface="Cambria" panose="02040503050406030204" pitchFamily="18" charset="0"/>
              </a:rPr>
              <a:t>International Students have contributed towards 30.5 billion USD.</a:t>
            </a:r>
          </a:p>
          <a:p>
            <a:pPr algn="just"/>
            <a:r>
              <a:rPr lang="en-US" sz="2400" dirty="0" smtClean="0">
                <a:latin typeface="Cambria" panose="02040503050406030204" pitchFamily="18" charset="0"/>
              </a:rPr>
              <a:t>72% of all international students receive the majority of their funds from sources outside the United States, They often lead to longer-term business relationship and economic benefits.</a:t>
            </a:r>
          </a:p>
          <a:p>
            <a:pPr algn="just"/>
            <a:endParaRPr lang="en-US" sz="2400" dirty="0">
              <a:latin typeface="Cambria" panose="020405030504060302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55123" y="5029200"/>
            <a:ext cx="632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Reference: </a:t>
            </a:r>
            <a:r>
              <a:rPr lang="en-US" dirty="0" smtClean="0"/>
              <a:t>Institute of International Education, 2015</a:t>
            </a:r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98764" y="78425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 fontScale="975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smtClean="0">
                <a:latin typeface="Cambria" panose="02040503050406030204" pitchFamily="18" charset="0"/>
              </a:rPr>
              <a:t>International Students </a:t>
            </a:r>
            <a:br>
              <a:rPr lang="en-US" sz="4000" b="1" dirty="0" smtClean="0">
                <a:latin typeface="Cambria" panose="02040503050406030204" pitchFamily="18" charset="0"/>
              </a:rPr>
            </a:br>
            <a:r>
              <a:rPr lang="en-US" sz="4000" b="1" dirty="0" smtClean="0">
                <a:latin typeface="Cambria" panose="02040503050406030204" pitchFamily="18" charset="0"/>
              </a:rPr>
              <a:t>in the U.S.</a:t>
            </a:r>
            <a:endParaRPr lang="en-US" sz="4000" b="1" dirty="0">
              <a:latin typeface="Cambria" panose="020405030504060302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41" b="20265"/>
          <a:stretch/>
        </p:blipFill>
        <p:spPr>
          <a:xfrm>
            <a:off x="6950528" y="791186"/>
            <a:ext cx="2058390" cy="1139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811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18870457"/>
              </p:ext>
            </p:extLst>
          </p:nvPr>
        </p:nvGraphicFramePr>
        <p:xfrm>
          <a:off x="609600" y="2438400"/>
          <a:ext cx="4876800" cy="3048000"/>
        </p:xfrm>
        <a:graphic>
          <a:graphicData uri="http://schemas.openxmlformats.org/drawingml/2006/table">
            <a:tbl>
              <a:tblPr firstRow="1" bandRow="1">
                <a:tableStyleId>{2A488322-F2BA-4B5B-9748-0D474271808F}</a:tableStyleId>
              </a:tblPr>
              <a:tblGrid>
                <a:gridCol w="2971800"/>
                <a:gridCol w="1905000"/>
              </a:tblGrid>
              <a:tr h="858016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mbria" panose="02040503050406030204" pitchFamily="18" charset="0"/>
                        </a:rPr>
                        <a:t>Number of students</a:t>
                      </a:r>
                      <a:endParaRPr lang="en-US" dirty="0">
                        <a:latin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mbria" panose="02040503050406030204" pitchFamily="18" charset="0"/>
                        </a:rPr>
                        <a:t>Ranking</a:t>
                      </a:r>
                      <a:r>
                        <a:rPr lang="en-US" baseline="0" dirty="0" smtClean="0">
                          <a:latin typeface="Cambria" panose="02040503050406030204" pitchFamily="18" charset="0"/>
                        </a:rPr>
                        <a:t> (2017)</a:t>
                      </a:r>
                      <a:endParaRPr lang="en-US" dirty="0">
                        <a:latin typeface="Cambria" panose="02040503050406030204" pitchFamily="18" charset="0"/>
                      </a:endParaRPr>
                    </a:p>
                  </a:txBody>
                  <a:tcPr anchor="ctr"/>
                </a:tc>
              </a:tr>
              <a:tr h="735443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mbria" panose="02040503050406030204" pitchFamily="18" charset="0"/>
                        </a:rPr>
                        <a:t>In the top 10</a:t>
                      </a:r>
                      <a:endParaRPr lang="en-US" dirty="0">
                        <a:latin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mbria" panose="02040503050406030204" pitchFamily="18" charset="0"/>
                        </a:rPr>
                        <a:t>7</a:t>
                      </a:r>
                      <a:endParaRPr lang="en-US" dirty="0">
                        <a:latin typeface="Cambria" panose="02040503050406030204" pitchFamily="18" charset="0"/>
                      </a:endParaRPr>
                    </a:p>
                  </a:txBody>
                  <a:tcPr anchor="ctr"/>
                </a:tc>
              </a:tr>
              <a:tr h="85801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Cambria" panose="02040503050406030204" pitchFamily="18" charset="0"/>
                        </a:rPr>
                        <a:t>In the top 100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41</a:t>
                      </a:r>
                      <a:endParaRPr lang="en-US" dirty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</a:txBody>
                  <a:tcPr anchor="ctr"/>
                </a:tc>
              </a:tr>
              <a:tr h="59652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Cambria" panose="02040503050406030204" pitchFamily="18" charset="0"/>
                        </a:rPr>
                        <a:t>In the top 200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mbria" panose="02040503050406030204" pitchFamily="18" charset="0"/>
                        </a:rPr>
                        <a:t>64</a:t>
                      </a:r>
                      <a:endParaRPr lang="en-US" dirty="0">
                        <a:latin typeface="Cambria" panose="02040503050406030204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41" b="20265"/>
          <a:stretch/>
        </p:blipFill>
        <p:spPr>
          <a:xfrm>
            <a:off x="6950528" y="791186"/>
            <a:ext cx="2058390" cy="1139720"/>
          </a:xfrm>
          <a:prstGeom prst="rect">
            <a:avLst/>
          </a:prstGeom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381000" y="20878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en-US" dirty="0" smtClean="0">
              <a:latin typeface="Cambria" panose="020405030504060302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0632" y="2438400"/>
            <a:ext cx="3200400" cy="3200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Rectangle 1"/>
          <p:cNvSpPr/>
          <p:nvPr/>
        </p:nvSpPr>
        <p:spPr>
          <a:xfrm>
            <a:off x="388256" y="955136"/>
            <a:ext cx="639354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latin typeface="Cambria" panose="02040503050406030204" pitchFamily="18" charset="0"/>
              </a:rPr>
              <a:t>Ranking of Universities in United States- Thomson Reuters 2016</a:t>
            </a:r>
          </a:p>
        </p:txBody>
      </p:sp>
    </p:spTree>
    <p:extLst>
      <p:ext uri="{BB962C8B-B14F-4D97-AF65-F5344CB8AC3E}">
        <p14:creationId xmlns:p14="http://schemas.microsoft.com/office/powerpoint/2010/main" val="738214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43132790"/>
              </p:ext>
            </p:extLst>
          </p:nvPr>
        </p:nvGraphicFramePr>
        <p:xfrm>
          <a:off x="308264" y="2743200"/>
          <a:ext cx="8226136" cy="3962400"/>
        </p:xfrm>
        <a:graphic>
          <a:graphicData uri="http://schemas.openxmlformats.org/drawingml/2006/table">
            <a:tbl>
              <a:tblPr firstRow="1" bandRow="1">
                <a:tableStyleId>{2A488322-F2BA-4B5B-9748-0D474271808F}</a:tableStyleId>
              </a:tblPr>
              <a:tblGrid>
                <a:gridCol w="4720936"/>
                <a:gridCol w="1828800"/>
                <a:gridCol w="1676400"/>
              </a:tblGrid>
              <a:tr h="9144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mbria" panose="02040503050406030204" pitchFamily="18" charset="0"/>
                        </a:rPr>
                        <a:t>University</a:t>
                      </a:r>
                      <a:r>
                        <a:rPr lang="en-US" baseline="0" dirty="0" smtClean="0">
                          <a:latin typeface="Cambria" panose="02040503050406030204" pitchFamily="18" charset="0"/>
                        </a:rPr>
                        <a:t> name</a:t>
                      </a:r>
                      <a:endParaRPr lang="en-US" dirty="0">
                        <a:latin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mbria" panose="02040503050406030204" pitchFamily="18" charset="0"/>
                        </a:rPr>
                        <a:t>Ratio of Student</a:t>
                      </a:r>
                      <a:r>
                        <a:rPr lang="en-US" baseline="0" dirty="0" smtClean="0">
                          <a:latin typeface="Cambria" panose="02040503050406030204" pitchFamily="18" charset="0"/>
                        </a:rPr>
                        <a:t> to Lecturers</a:t>
                      </a:r>
                      <a:endParaRPr lang="en-US" dirty="0">
                        <a:latin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mbria" panose="02040503050406030204" pitchFamily="18" charset="0"/>
                        </a:rPr>
                        <a:t>%</a:t>
                      </a:r>
                      <a:r>
                        <a:rPr lang="en-US" baseline="0" dirty="0" smtClean="0">
                          <a:latin typeface="Cambria" panose="02040503050406030204" pitchFamily="18" charset="0"/>
                        </a:rPr>
                        <a:t> of International Students</a:t>
                      </a:r>
                      <a:endParaRPr lang="en-US" dirty="0">
                        <a:latin typeface="Cambria" panose="02040503050406030204" pitchFamily="18" charset="0"/>
                      </a:endParaRPr>
                    </a:p>
                  </a:txBody>
                  <a:tcPr anchor="ctr"/>
                </a:tc>
              </a:tr>
              <a:tr h="53340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mbria" panose="02040503050406030204" pitchFamily="18" charset="0"/>
                        </a:rPr>
                        <a:t>California Institute</a:t>
                      </a:r>
                      <a:r>
                        <a:rPr lang="en-US" baseline="0" dirty="0" smtClean="0">
                          <a:latin typeface="Cambria" panose="02040503050406030204" pitchFamily="18" charset="0"/>
                        </a:rPr>
                        <a:t> of Tech</a:t>
                      </a:r>
                      <a:endParaRPr lang="en-US" dirty="0">
                        <a:latin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mbria" panose="02040503050406030204" pitchFamily="18" charset="0"/>
                        </a:rPr>
                        <a:t>6.7</a:t>
                      </a:r>
                      <a:endParaRPr lang="en-US" dirty="0">
                        <a:latin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mbria" panose="02040503050406030204" pitchFamily="18" charset="0"/>
                        </a:rPr>
                        <a:t>27%</a:t>
                      </a:r>
                      <a:endParaRPr lang="en-US" dirty="0">
                        <a:latin typeface="Cambria" panose="02040503050406030204" pitchFamily="18" charset="0"/>
                      </a:endParaRPr>
                    </a:p>
                  </a:txBody>
                  <a:tcPr anchor="ctr"/>
                </a:tc>
              </a:tr>
              <a:tr h="53340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mbria" panose="02040503050406030204" pitchFamily="18" charset="0"/>
                        </a:rPr>
                        <a:t>University of Oxford</a:t>
                      </a:r>
                      <a:endParaRPr lang="en-US" dirty="0">
                        <a:latin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mbria" panose="02040503050406030204" pitchFamily="18" charset="0"/>
                        </a:rPr>
                        <a:t>11</a:t>
                      </a:r>
                      <a:endParaRPr lang="en-US" dirty="0">
                        <a:latin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mbria" panose="02040503050406030204" pitchFamily="18" charset="0"/>
                        </a:rPr>
                        <a:t>35%</a:t>
                      </a:r>
                      <a:endParaRPr lang="en-US" dirty="0">
                        <a:latin typeface="Cambria" panose="02040503050406030204" pitchFamily="18" charset="0"/>
                      </a:endParaRPr>
                    </a:p>
                  </a:txBody>
                  <a:tcPr anchor="ctr"/>
                </a:tc>
              </a:tr>
              <a:tr h="53340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mbria" panose="02040503050406030204" pitchFamily="18" charset="0"/>
                        </a:rPr>
                        <a:t>Stanford</a:t>
                      </a:r>
                      <a:r>
                        <a:rPr lang="en-US" baseline="0" dirty="0" smtClean="0">
                          <a:latin typeface="Cambria" panose="02040503050406030204" pitchFamily="18" charset="0"/>
                        </a:rPr>
                        <a:t> University</a:t>
                      </a:r>
                      <a:endParaRPr lang="en-US" dirty="0">
                        <a:latin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mbria" panose="02040503050406030204" pitchFamily="18" charset="0"/>
                        </a:rPr>
                        <a:t>7.7</a:t>
                      </a:r>
                      <a:endParaRPr lang="en-US" dirty="0">
                        <a:latin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mbria" panose="02040503050406030204" pitchFamily="18" charset="0"/>
                        </a:rPr>
                        <a:t>22%</a:t>
                      </a:r>
                      <a:endParaRPr lang="en-US" dirty="0">
                        <a:latin typeface="Cambria" panose="02040503050406030204" pitchFamily="18" charset="0"/>
                      </a:endParaRPr>
                    </a:p>
                  </a:txBody>
                  <a:tcPr anchor="ctr"/>
                </a:tc>
              </a:tr>
              <a:tr h="53340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mbria" panose="02040503050406030204" pitchFamily="18" charset="0"/>
                        </a:rPr>
                        <a:t>University of Cambridge</a:t>
                      </a:r>
                      <a:endParaRPr lang="en-US" dirty="0">
                        <a:latin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mbria" panose="02040503050406030204" pitchFamily="18" charset="0"/>
                        </a:rPr>
                        <a:t>11.3</a:t>
                      </a:r>
                      <a:endParaRPr lang="en-US" dirty="0">
                        <a:latin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Cambria" panose="02040503050406030204" pitchFamily="18" charset="0"/>
                        </a:rPr>
                        <a:t>35%</a:t>
                      </a:r>
                      <a:endParaRPr lang="en-US" dirty="0">
                        <a:latin typeface="Cambria" panose="02040503050406030204" pitchFamily="18" charset="0"/>
                      </a:endParaRPr>
                    </a:p>
                  </a:txBody>
                  <a:tcPr anchor="ctr"/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mbria" panose="02040503050406030204" pitchFamily="18" charset="0"/>
                        </a:rPr>
                        <a:t>Massachusetts Institute of Technology (MIT)</a:t>
                      </a:r>
                      <a:endParaRPr lang="en-US" dirty="0">
                        <a:latin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mbria" panose="02040503050406030204" pitchFamily="18" charset="0"/>
                        </a:rPr>
                        <a:t>8.8</a:t>
                      </a:r>
                      <a:endParaRPr lang="en-US" dirty="0">
                        <a:latin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mbria" panose="02040503050406030204" pitchFamily="18" charset="0"/>
                        </a:rPr>
                        <a:t>34%</a:t>
                      </a:r>
                      <a:endParaRPr lang="en-US" dirty="0">
                        <a:latin typeface="Cambria" panose="02040503050406030204" pitchFamily="18" charset="0"/>
                      </a:endParaRPr>
                    </a:p>
                  </a:txBody>
                  <a:tcPr anchor="ctr"/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mbria" panose="02040503050406030204" pitchFamily="18" charset="0"/>
                        </a:rPr>
                        <a:t>Harvard University</a:t>
                      </a:r>
                      <a:endParaRPr lang="en-US" dirty="0">
                        <a:latin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mbria" panose="02040503050406030204" pitchFamily="18" charset="0"/>
                        </a:rPr>
                        <a:t>8.8</a:t>
                      </a:r>
                      <a:endParaRPr lang="en-US" dirty="0">
                        <a:latin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mbria" panose="02040503050406030204" pitchFamily="18" charset="0"/>
                        </a:rPr>
                        <a:t>25%</a:t>
                      </a:r>
                      <a:endParaRPr lang="en-US" dirty="0">
                        <a:latin typeface="Cambria" panose="02040503050406030204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270164" y="2159913"/>
            <a:ext cx="8534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Cambria" panose="02040503050406030204" pitchFamily="18" charset="0"/>
              </a:rPr>
              <a:t>Ratio of Students to Lecturers &amp; No. of International Students</a:t>
            </a:r>
            <a:endParaRPr lang="en-US" sz="2400" dirty="0">
              <a:latin typeface="Cambria" panose="02040503050406030204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98764" y="78425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 fontScale="975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smtClean="0">
                <a:latin typeface="Cambria" panose="02040503050406030204" pitchFamily="18" charset="0"/>
              </a:rPr>
              <a:t>International Students </a:t>
            </a:r>
            <a:br>
              <a:rPr lang="en-US" sz="4000" b="1" dirty="0" smtClean="0">
                <a:latin typeface="Cambria" panose="02040503050406030204" pitchFamily="18" charset="0"/>
              </a:rPr>
            </a:br>
            <a:r>
              <a:rPr lang="en-US" sz="4000" b="1" dirty="0" smtClean="0">
                <a:latin typeface="Cambria" panose="02040503050406030204" pitchFamily="18" charset="0"/>
              </a:rPr>
              <a:t>in the World</a:t>
            </a:r>
            <a:endParaRPr lang="en-US" sz="4000" b="1" dirty="0">
              <a:latin typeface="Cambria" panose="020405030504060302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64" t="6999" r="12576" b="7538"/>
          <a:stretch/>
        </p:blipFill>
        <p:spPr>
          <a:xfrm>
            <a:off x="6950528" y="762000"/>
            <a:ext cx="2057895" cy="1117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762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9603688"/>
              </p:ext>
            </p:extLst>
          </p:nvPr>
        </p:nvGraphicFramePr>
        <p:xfrm>
          <a:off x="252846" y="2362201"/>
          <a:ext cx="8610600" cy="3605356"/>
        </p:xfrm>
        <a:graphic>
          <a:graphicData uri="http://schemas.openxmlformats.org/drawingml/2006/table">
            <a:tbl>
              <a:tblPr firstRow="1" bandRow="1">
                <a:tableStyleId>{2A488322-F2BA-4B5B-9748-0D474271808F}</a:tableStyleId>
              </a:tblPr>
              <a:tblGrid>
                <a:gridCol w="5334000"/>
                <a:gridCol w="1676400"/>
                <a:gridCol w="1600200"/>
              </a:tblGrid>
              <a:tr h="104330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mbria" panose="02040503050406030204" pitchFamily="18" charset="0"/>
                        </a:rPr>
                        <a:t>University</a:t>
                      </a:r>
                      <a:r>
                        <a:rPr lang="en-US" baseline="0" dirty="0" smtClean="0">
                          <a:latin typeface="Cambria" panose="02040503050406030204" pitchFamily="18" charset="0"/>
                        </a:rPr>
                        <a:t> name</a:t>
                      </a:r>
                      <a:endParaRPr lang="en-US" dirty="0">
                        <a:latin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mbria" panose="02040503050406030204" pitchFamily="18" charset="0"/>
                        </a:rPr>
                        <a:t>Ratio of student</a:t>
                      </a:r>
                      <a:r>
                        <a:rPr lang="en-US" baseline="0" dirty="0" smtClean="0">
                          <a:latin typeface="Cambria" panose="02040503050406030204" pitchFamily="18" charset="0"/>
                        </a:rPr>
                        <a:t> to lecture</a:t>
                      </a:r>
                      <a:endParaRPr lang="en-US" dirty="0">
                        <a:latin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mbria" panose="02040503050406030204" pitchFamily="18" charset="0"/>
                        </a:rPr>
                        <a:t>%</a:t>
                      </a:r>
                      <a:r>
                        <a:rPr lang="en-US" baseline="0" dirty="0" smtClean="0">
                          <a:latin typeface="Cambria" panose="02040503050406030204" pitchFamily="18" charset="0"/>
                        </a:rPr>
                        <a:t> of International Students</a:t>
                      </a:r>
                      <a:endParaRPr lang="en-US" dirty="0">
                        <a:latin typeface="Cambria" panose="02040503050406030204" pitchFamily="18" charset="0"/>
                      </a:endParaRPr>
                    </a:p>
                  </a:txBody>
                  <a:tcPr anchor="ctr"/>
                </a:tc>
              </a:tr>
              <a:tr h="497299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mbria" panose="02040503050406030204" pitchFamily="18" charset="0"/>
                        </a:rPr>
                        <a:t>Imperial College</a:t>
                      </a:r>
                      <a:r>
                        <a:rPr lang="en-US" baseline="0" dirty="0" smtClean="0">
                          <a:latin typeface="Cambria" panose="02040503050406030204" pitchFamily="18" charset="0"/>
                        </a:rPr>
                        <a:t> of London (Top 10)</a:t>
                      </a:r>
                      <a:endParaRPr lang="en-US" dirty="0">
                        <a:latin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mbria" panose="02040503050406030204" pitchFamily="18" charset="0"/>
                        </a:rPr>
                        <a:t>11.3</a:t>
                      </a:r>
                      <a:endParaRPr lang="en-US" dirty="0">
                        <a:latin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mbria" panose="02040503050406030204" pitchFamily="18" charset="0"/>
                        </a:rPr>
                        <a:t>52%</a:t>
                      </a:r>
                      <a:endParaRPr lang="en-US" dirty="0">
                        <a:latin typeface="Cambria" panose="02040503050406030204" pitchFamily="18" charset="0"/>
                      </a:endParaRPr>
                    </a:p>
                  </a:txBody>
                  <a:tcPr anchor="ctr"/>
                </a:tc>
              </a:tr>
              <a:tr h="417323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mbria" panose="02040503050406030204" pitchFamily="18" charset="0"/>
                        </a:rPr>
                        <a:t>Princeton University (Top 10 )</a:t>
                      </a:r>
                      <a:endParaRPr lang="en-US" dirty="0">
                        <a:latin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mbria" panose="02040503050406030204" pitchFamily="18" charset="0"/>
                        </a:rPr>
                        <a:t>8.4</a:t>
                      </a:r>
                      <a:endParaRPr lang="en-US" dirty="0">
                        <a:latin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mbria" panose="02040503050406030204" pitchFamily="18" charset="0"/>
                        </a:rPr>
                        <a:t>23%</a:t>
                      </a:r>
                      <a:endParaRPr lang="en-US" dirty="0">
                        <a:latin typeface="Cambria" panose="02040503050406030204" pitchFamily="18" charset="0"/>
                      </a:endParaRPr>
                    </a:p>
                  </a:txBody>
                  <a:tcPr anchor="ctr"/>
                </a:tc>
              </a:tr>
              <a:tr h="604118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mbria" panose="02040503050406030204" pitchFamily="18" charset="0"/>
                        </a:rPr>
                        <a:t>Arizona State University </a:t>
                      </a:r>
                      <a:r>
                        <a:rPr lang="en-US" baseline="0" dirty="0" smtClean="0">
                          <a:latin typeface="Cambria" panose="02040503050406030204" pitchFamily="18" charset="0"/>
                        </a:rPr>
                        <a:t>(190 rank in the world)</a:t>
                      </a:r>
                      <a:endParaRPr lang="en-US" dirty="0" smtClean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mbria" panose="02040503050406030204" pitchFamily="18" charset="0"/>
                        </a:rPr>
                        <a:t>20.1</a:t>
                      </a:r>
                      <a:endParaRPr lang="en-US" dirty="0">
                        <a:latin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mbria" panose="02040503050406030204" pitchFamily="18" charset="0"/>
                        </a:rPr>
                        <a:t>16%</a:t>
                      </a:r>
                      <a:endParaRPr lang="en-US" dirty="0">
                        <a:latin typeface="Cambria" panose="02040503050406030204" pitchFamily="18" charset="0"/>
                      </a:endParaRPr>
                    </a:p>
                  </a:txBody>
                  <a:tcPr anchor="ctr"/>
                </a:tc>
              </a:tr>
              <a:tr h="1043308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mbria" panose="02040503050406030204" pitchFamily="18" charset="0"/>
                        </a:rPr>
                        <a:t>Aalborg University of Denmark </a:t>
                      </a:r>
                      <a:r>
                        <a:rPr lang="en-US" baseline="0" dirty="0" smtClean="0">
                          <a:latin typeface="Cambria" panose="02040503050406030204" pitchFamily="18" charset="0"/>
                        </a:rPr>
                        <a:t>(200 rank in the world)</a:t>
                      </a:r>
                      <a:endParaRPr lang="en-US" dirty="0" smtClean="0">
                        <a:latin typeface="Cambria" panose="02040503050406030204" pitchFamily="18" charset="0"/>
                      </a:endParaRPr>
                    </a:p>
                    <a:p>
                      <a:endParaRPr lang="en-US" dirty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mbria" panose="02040503050406030204" pitchFamily="18" charset="0"/>
                        </a:rPr>
                        <a:t>17.4</a:t>
                      </a:r>
                      <a:endParaRPr lang="en-US" dirty="0">
                        <a:latin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mbria" panose="02040503050406030204" pitchFamily="18" charset="0"/>
                        </a:rPr>
                        <a:t>15%</a:t>
                      </a:r>
                      <a:endParaRPr lang="en-US" dirty="0">
                        <a:latin typeface="Cambria" panose="02040503050406030204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543131" y="905173"/>
            <a:ext cx="637111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latin typeface="Cambria" panose="02040503050406030204" pitchFamily="18" charset="0"/>
              </a:rPr>
              <a:t>Ratio of Students to Lecturers &amp; No. of International Students</a:t>
            </a:r>
            <a:endParaRPr lang="en-US" sz="3200" dirty="0">
              <a:latin typeface="Cambria" panose="020405030504060302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64" t="6999" r="12576" b="7538"/>
          <a:stretch/>
        </p:blipFill>
        <p:spPr>
          <a:xfrm>
            <a:off x="6950528" y="762000"/>
            <a:ext cx="2057895" cy="1117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438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2286000"/>
            <a:ext cx="8652164" cy="4114800"/>
          </a:xfrm>
        </p:spPr>
        <p:txBody>
          <a:bodyPr>
            <a:normAutofit fontScale="40000" lnSpcReduction="20000"/>
          </a:bodyPr>
          <a:lstStyle/>
          <a:p>
            <a:pPr lvl="1" algn="just">
              <a:spcBef>
                <a:spcPts val="1400"/>
              </a:spcBef>
              <a:spcAft>
                <a:spcPts val="1200"/>
              </a:spcAft>
            </a:pPr>
            <a:r>
              <a:rPr lang="en-US" sz="5000" dirty="0" smtClean="0">
                <a:latin typeface="Cambria" panose="02040503050406030204" pitchFamily="18" charset="0"/>
              </a:rPr>
              <a:t>The </a:t>
            </a:r>
            <a:r>
              <a:rPr lang="en-US" sz="5000" dirty="0">
                <a:latin typeface="Cambria" panose="02040503050406030204" pitchFamily="18" charset="0"/>
              </a:rPr>
              <a:t>world’s most innovative </a:t>
            </a:r>
            <a:r>
              <a:rPr lang="en-US" sz="5000" dirty="0" smtClean="0">
                <a:latin typeface="Cambria" panose="02040503050406030204" pitchFamily="18" charset="0"/>
              </a:rPr>
              <a:t>universities: ‘advance science’, ‘invert </a:t>
            </a:r>
            <a:r>
              <a:rPr lang="en-US" sz="5000" dirty="0">
                <a:latin typeface="Cambria" panose="02040503050406030204" pitchFamily="18" charset="0"/>
              </a:rPr>
              <a:t>new </a:t>
            </a:r>
            <a:r>
              <a:rPr lang="en-US" sz="5000" dirty="0" smtClean="0">
                <a:latin typeface="Cambria" panose="02040503050406030204" pitchFamily="18" charset="0"/>
              </a:rPr>
              <a:t>technologies’, </a:t>
            </a:r>
            <a:r>
              <a:rPr lang="en-US" sz="5000" dirty="0">
                <a:latin typeface="Cambria" panose="02040503050406030204" pitchFamily="18" charset="0"/>
              </a:rPr>
              <a:t>and </a:t>
            </a:r>
            <a:r>
              <a:rPr lang="en-US" sz="5000" dirty="0" smtClean="0">
                <a:latin typeface="Cambria" panose="02040503050406030204" pitchFamily="18" charset="0"/>
              </a:rPr>
              <a:t>‘help </a:t>
            </a:r>
            <a:r>
              <a:rPr lang="en-US" sz="5000" dirty="0">
                <a:latin typeface="Cambria" panose="02040503050406030204" pitchFamily="18" charset="0"/>
              </a:rPr>
              <a:t>drive the global </a:t>
            </a:r>
            <a:r>
              <a:rPr lang="en-US" sz="5000" dirty="0" smtClean="0">
                <a:latin typeface="Cambria" panose="02040503050406030204" pitchFamily="18" charset="0"/>
              </a:rPr>
              <a:t>economy’;</a:t>
            </a:r>
            <a:endParaRPr lang="en-US" sz="5000" dirty="0">
              <a:latin typeface="Cambria" panose="02040503050406030204" pitchFamily="18" charset="0"/>
            </a:endParaRPr>
          </a:p>
          <a:p>
            <a:pPr lvl="1" algn="just">
              <a:spcBef>
                <a:spcPts val="1400"/>
              </a:spcBef>
              <a:spcAft>
                <a:spcPts val="1200"/>
              </a:spcAft>
            </a:pPr>
            <a:r>
              <a:rPr lang="en-US" sz="5000" dirty="0">
                <a:latin typeface="Cambria" panose="02040503050406030204" pitchFamily="18" charset="0"/>
              </a:rPr>
              <a:t>A 2012 study shows that all the companies formed by Stanford Entrepreneurs generate 2.7% trillion in annual revenue (270 billion USD); e.g. Hewlett Packard, </a:t>
            </a:r>
            <a:r>
              <a:rPr lang="en-US" sz="5000" dirty="0" smtClean="0">
                <a:latin typeface="Cambria" panose="02040503050406030204" pitchFamily="18" charset="0"/>
              </a:rPr>
              <a:t>Google;</a:t>
            </a:r>
            <a:endParaRPr lang="en-US" sz="5000" dirty="0">
              <a:latin typeface="Cambria" panose="02040503050406030204" pitchFamily="18" charset="0"/>
            </a:endParaRPr>
          </a:p>
          <a:p>
            <a:pPr lvl="1" algn="just">
              <a:spcBef>
                <a:spcPts val="1400"/>
              </a:spcBef>
              <a:spcAft>
                <a:spcPts val="1200"/>
              </a:spcAft>
            </a:pPr>
            <a:r>
              <a:rPr lang="en-US" sz="5000" dirty="0">
                <a:latin typeface="Cambria" panose="02040503050406030204" pitchFamily="18" charset="0"/>
              </a:rPr>
              <a:t>MIT reached 2</a:t>
            </a:r>
            <a:r>
              <a:rPr lang="en-US" sz="5000" baseline="30000" dirty="0">
                <a:latin typeface="Cambria" panose="02040503050406030204" pitchFamily="18" charset="0"/>
              </a:rPr>
              <a:t>nd</a:t>
            </a:r>
            <a:r>
              <a:rPr lang="en-US" sz="5000" dirty="0">
                <a:latin typeface="Cambria" panose="02040503050406030204" pitchFamily="18" charset="0"/>
              </a:rPr>
              <a:t> rank in the </a:t>
            </a:r>
            <a:r>
              <a:rPr lang="en-US" sz="5000" dirty="0" smtClean="0">
                <a:latin typeface="Cambria" panose="02040503050406030204" pitchFamily="18" charset="0"/>
              </a:rPr>
              <a:t>world;</a:t>
            </a:r>
            <a:endParaRPr lang="en-US" sz="5000" dirty="0">
              <a:latin typeface="Cambria" panose="02040503050406030204" pitchFamily="18" charset="0"/>
            </a:endParaRPr>
          </a:p>
          <a:p>
            <a:pPr lvl="1" algn="just">
              <a:spcBef>
                <a:spcPts val="1400"/>
              </a:spcBef>
              <a:spcAft>
                <a:spcPts val="1200"/>
              </a:spcAft>
            </a:pPr>
            <a:r>
              <a:rPr lang="en-US" sz="5000" dirty="0">
                <a:latin typeface="Cambria" panose="02040503050406030204" pitchFamily="18" charset="0"/>
              </a:rPr>
              <a:t>Harvard University reached 3</a:t>
            </a:r>
            <a:r>
              <a:rPr lang="en-US" sz="5000" baseline="30000" dirty="0">
                <a:latin typeface="Cambria" panose="02040503050406030204" pitchFamily="18" charset="0"/>
              </a:rPr>
              <a:t>rd</a:t>
            </a:r>
            <a:r>
              <a:rPr lang="en-US" sz="5000" dirty="0">
                <a:latin typeface="Cambria" panose="02040503050406030204" pitchFamily="18" charset="0"/>
              </a:rPr>
              <a:t> rank in the </a:t>
            </a:r>
            <a:r>
              <a:rPr lang="en-US" sz="5000" dirty="0" smtClean="0">
                <a:latin typeface="Cambria" panose="02040503050406030204" pitchFamily="18" charset="0"/>
              </a:rPr>
              <a:t>world;</a:t>
            </a:r>
            <a:endParaRPr lang="en-US" sz="5000" dirty="0">
              <a:latin typeface="Cambria" panose="02040503050406030204" pitchFamily="18" charset="0"/>
            </a:endParaRPr>
          </a:p>
          <a:p>
            <a:pPr lvl="1" algn="just">
              <a:spcBef>
                <a:spcPts val="1400"/>
              </a:spcBef>
              <a:spcAft>
                <a:spcPts val="1200"/>
              </a:spcAft>
            </a:pPr>
            <a:r>
              <a:rPr lang="en-US" sz="5000" dirty="0">
                <a:latin typeface="Cambria" panose="02040503050406030204" pitchFamily="18" charset="0"/>
              </a:rPr>
              <a:t>KAIST of Republic of Korea reached 6</a:t>
            </a:r>
            <a:r>
              <a:rPr lang="en-US" sz="5000" baseline="30000" dirty="0">
                <a:latin typeface="Cambria" panose="02040503050406030204" pitchFamily="18" charset="0"/>
              </a:rPr>
              <a:t>th</a:t>
            </a:r>
            <a:r>
              <a:rPr lang="en-US" sz="5000" dirty="0">
                <a:latin typeface="Cambria" panose="02040503050406030204" pitchFamily="18" charset="0"/>
              </a:rPr>
              <a:t> in the world; First in </a:t>
            </a:r>
            <a:r>
              <a:rPr lang="en-US" sz="5000" dirty="0" smtClean="0">
                <a:latin typeface="Cambria" panose="02040503050406030204" pitchFamily="18" charset="0"/>
              </a:rPr>
              <a:t>Asia;</a:t>
            </a:r>
            <a:endParaRPr lang="en-US" sz="5000" dirty="0">
              <a:latin typeface="Cambria" panose="02040503050406030204" pitchFamily="18" charset="0"/>
            </a:endParaRPr>
          </a:p>
          <a:p>
            <a:pPr lvl="1" algn="just">
              <a:spcBef>
                <a:spcPts val="1400"/>
              </a:spcBef>
              <a:spcAft>
                <a:spcPts val="1200"/>
              </a:spcAft>
            </a:pPr>
            <a:r>
              <a:rPr lang="en-US" sz="5000" dirty="0">
                <a:latin typeface="Cambria" panose="02040503050406030204" pitchFamily="18" charset="0"/>
              </a:rPr>
              <a:t>University of Tokyo; reached second in </a:t>
            </a:r>
            <a:r>
              <a:rPr lang="en-US" sz="5000" dirty="0" smtClean="0">
                <a:latin typeface="Cambria" panose="02040503050406030204" pitchFamily="18" charset="0"/>
              </a:rPr>
              <a:t>Asia.</a:t>
            </a:r>
            <a:endParaRPr lang="en-US" sz="5000" dirty="0">
              <a:latin typeface="Cambria" panose="02040503050406030204" pitchFamily="18" charset="0"/>
            </a:endParaRPr>
          </a:p>
          <a:p>
            <a:pPr lvl="1" algn="just"/>
            <a:endParaRPr lang="en-US" sz="4200" dirty="0"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98764" y="78425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 fontScale="975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smtClean="0">
                <a:latin typeface="Cambria" panose="02040503050406030204" pitchFamily="18" charset="0"/>
                <a:cs typeface="B Lotus" pitchFamily="2" charset="-78"/>
              </a:rPr>
              <a:t>Innovative Universities </a:t>
            </a:r>
          </a:p>
          <a:p>
            <a:r>
              <a:rPr lang="en-US" sz="4000" b="1" dirty="0" smtClean="0">
                <a:latin typeface="Cambria" panose="02040503050406030204" pitchFamily="18" charset="0"/>
                <a:cs typeface="B Lotus" pitchFamily="2" charset="-78"/>
              </a:rPr>
              <a:t>of the World</a:t>
            </a:r>
            <a:endParaRPr lang="en-US" sz="4000" b="1" dirty="0">
              <a:latin typeface="Cambria" panose="02040503050406030204" pitchFamily="18" charset="0"/>
              <a:cs typeface="B Lotus" pitchFamily="2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64" t="6999" r="12576" b="7538"/>
          <a:stretch/>
        </p:blipFill>
        <p:spPr>
          <a:xfrm>
            <a:off x="6950528" y="762000"/>
            <a:ext cx="2057895" cy="1117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026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31769824"/>
              </p:ext>
            </p:extLst>
          </p:nvPr>
        </p:nvGraphicFramePr>
        <p:xfrm>
          <a:off x="1295400" y="2285998"/>
          <a:ext cx="6096000" cy="3322322"/>
        </p:xfrm>
        <a:graphic>
          <a:graphicData uri="http://schemas.openxmlformats.org/drawingml/2006/table">
            <a:tbl>
              <a:tblPr firstRow="1" bandRow="1">
                <a:tableStyleId>{2A488322-F2BA-4B5B-9748-0D474271808F}</a:tableStyleId>
              </a:tblPr>
              <a:tblGrid>
                <a:gridCol w="3505200"/>
                <a:gridCol w="2590800"/>
              </a:tblGrid>
              <a:tr h="74222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Country</a:t>
                      </a:r>
                      <a:endParaRPr lang="en-US" dirty="0">
                        <a:latin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Number of Universities</a:t>
                      </a:r>
                      <a:endParaRPr lang="en-US" dirty="0">
                        <a:latin typeface="Cambria" panose="02040503050406030204" pitchFamily="18" charset="0"/>
                      </a:endParaRPr>
                    </a:p>
                  </a:txBody>
                  <a:tcPr anchor="ctr"/>
                </a:tc>
              </a:tr>
              <a:tr h="430017">
                <a:tc>
                  <a:txBody>
                    <a:bodyPr/>
                    <a:lstStyle/>
                    <a:p>
                      <a:r>
                        <a:rPr lang="en-US" dirty="0" smtClean="0"/>
                        <a:t>United States of America</a:t>
                      </a:r>
                      <a:endParaRPr lang="en-US" dirty="0">
                        <a:latin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50</a:t>
                      </a:r>
                      <a:endParaRPr lang="en-US" dirty="0">
                        <a:latin typeface="Cambria" panose="02040503050406030204" pitchFamily="18" charset="0"/>
                      </a:endParaRPr>
                    </a:p>
                  </a:txBody>
                  <a:tcPr anchor="ctr"/>
                </a:tc>
              </a:tr>
              <a:tr h="430017">
                <a:tc>
                  <a:txBody>
                    <a:bodyPr/>
                    <a:lstStyle/>
                    <a:p>
                      <a:r>
                        <a:rPr lang="en-US" dirty="0" smtClean="0"/>
                        <a:t>Japan</a:t>
                      </a:r>
                      <a:endParaRPr lang="en-US" dirty="0">
                        <a:latin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</a:t>
                      </a:r>
                      <a:endParaRPr lang="en-US" dirty="0">
                        <a:latin typeface="Cambria" panose="02040503050406030204" pitchFamily="18" charset="0"/>
                      </a:endParaRPr>
                    </a:p>
                  </a:txBody>
                  <a:tcPr anchor="ctr"/>
                </a:tc>
              </a:tr>
              <a:tr h="430017">
                <a:tc>
                  <a:txBody>
                    <a:bodyPr/>
                    <a:lstStyle/>
                    <a:p>
                      <a:r>
                        <a:rPr lang="en-US" dirty="0" smtClean="0"/>
                        <a:t>France</a:t>
                      </a:r>
                      <a:endParaRPr lang="en-US" dirty="0">
                        <a:latin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</a:t>
                      </a:r>
                      <a:endParaRPr lang="en-US" dirty="0">
                        <a:latin typeface="Cambria" panose="02040503050406030204" pitchFamily="18" charset="0"/>
                      </a:endParaRPr>
                    </a:p>
                  </a:txBody>
                  <a:tcPr anchor="ctr"/>
                </a:tc>
              </a:tr>
              <a:tr h="430017">
                <a:tc>
                  <a:txBody>
                    <a:bodyPr/>
                    <a:lstStyle/>
                    <a:p>
                      <a:r>
                        <a:rPr lang="en-US" dirty="0" smtClean="0"/>
                        <a:t>South Korea</a:t>
                      </a:r>
                      <a:endParaRPr lang="en-US" dirty="0">
                        <a:latin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</a:t>
                      </a:r>
                      <a:endParaRPr lang="en-US" dirty="0">
                        <a:latin typeface="Cambria" panose="02040503050406030204" pitchFamily="18" charset="0"/>
                      </a:endParaRPr>
                    </a:p>
                  </a:txBody>
                  <a:tcPr anchor="ctr"/>
                </a:tc>
              </a:tr>
              <a:tr h="430017">
                <a:tc>
                  <a:txBody>
                    <a:bodyPr/>
                    <a:lstStyle/>
                    <a:p>
                      <a:r>
                        <a:rPr lang="en-US" dirty="0" smtClean="0"/>
                        <a:t>Germany</a:t>
                      </a:r>
                      <a:endParaRPr lang="en-US" dirty="0">
                        <a:latin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>
                        <a:latin typeface="Cambria" panose="02040503050406030204" pitchFamily="18" charset="0"/>
                      </a:endParaRPr>
                    </a:p>
                  </a:txBody>
                  <a:tcPr anchor="ctr"/>
                </a:tc>
              </a:tr>
              <a:tr h="430017">
                <a:tc>
                  <a:txBody>
                    <a:bodyPr/>
                    <a:lstStyle/>
                    <a:p>
                      <a:r>
                        <a:rPr lang="en-US" dirty="0" smtClean="0"/>
                        <a:t>England</a:t>
                      </a:r>
                      <a:endParaRPr lang="en-US" dirty="0">
                        <a:latin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>
                        <a:latin typeface="Cambria" panose="02040503050406030204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>
          <a:xfrm>
            <a:off x="955964" y="282542"/>
            <a:ext cx="5292436" cy="1774858"/>
          </a:xfrm>
          <a:prstGeom prst="rect">
            <a:avLst/>
          </a:prstGeom>
        </p:spPr>
        <p:txBody>
          <a:bodyPr vert="horz" lIns="0" rIns="0" bIns="0" anchor="b"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smtClean="0">
                <a:cs typeface="B Lotus" pitchFamily="2" charset="-78"/>
              </a:rPr>
              <a:t>Ranking of Innovative Countries in the World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64" t="6999" r="12576" b="7538"/>
          <a:stretch/>
        </p:blipFill>
        <p:spPr>
          <a:xfrm>
            <a:off x="6950528" y="762000"/>
            <a:ext cx="2057895" cy="1117345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498764" y="205740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rtl="1">
              <a:buNone/>
            </a:pPr>
            <a:endParaRPr lang="en-US" sz="2800" dirty="0" smtClean="0">
              <a:latin typeface="Cambria" panose="02040503050406030204" pitchFamily="18" charset="0"/>
              <a:cs typeface="B Lotus" pitchFamily="2" charset="-7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79764" y="5998801"/>
            <a:ext cx="746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  <a:latin typeface="Cambria" panose="02040503050406030204" pitchFamily="18" charset="0"/>
              </a:rPr>
              <a:t>Reference: </a:t>
            </a:r>
            <a:r>
              <a:rPr lang="en-US" dirty="0" smtClean="0">
                <a:latin typeface="Cambria" panose="02040503050406030204" pitchFamily="18" charset="0"/>
              </a:rPr>
              <a:t>Intellectual Property &amp; Science </a:t>
            </a:r>
            <a:r>
              <a:rPr lang="fa-IR" dirty="0" smtClean="0">
                <a:latin typeface="Cambria" panose="02040503050406030204" pitchFamily="18" charset="0"/>
              </a:rPr>
              <a:t> </a:t>
            </a:r>
            <a:r>
              <a:rPr lang="en-US" dirty="0">
                <a:latin typeface="Cambria" panose="02040503050406030204" pitchFamily="18" charset="0"/>
              </a:rPr>
              <a:t>B</a:t>
            </a:r>
            <a:r>
              <a:rPr lang="en-US" dirty="0" smtClean="0">
                <a:latin typeface="Cambria" panose="02040503050406030204" pitchFamily="18" charset="0"/>
              </a:rPr>
              <a:t>usiness of Thomson </a:t>
            </a:r>
            <a:r>
              <a:rPr lang="en-US" dirty="0">
                <a:latin typeface="Cambria" panose="02040503050406030204" pitchFamily="18" charset="0"/>
              </a:rPr>
              <a:t>Reuters</a:t>
            </a:r>
          </a:p>
        </p:txBody>
      </p:sp>
    </p:spTree>
    <p:extLst>
      <p:ext uri="{BB962C8B-B14F-4D97-AF65-F5344CB8AC3E}">
        <p14:creationId xmlns:p14="http://schemas.microsoft.com/office/powerpoint/2010/main" val="3566223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69450160"/>
              </p:ext>
            </p:extLst>
          </p:nvPr>
        </p:nvGraphicFramePr>
        <p:xfrm>
          <a:off x="1205346" y="2057400"/>
          <a:ext cx="6816436" cy="3352801"/>
        </p:xfrm>
        <a:graphic>
          <a:graphicData uri="http://schemas.openxmlformats.org/drawingml/2006/table">
            <a:tbl>
              <a:tblPr firstRow="1" bandRow="1">
                <a:tableStyleId>{2A488322-F2BA-4B5B-9748-0D474271808F}</a:tableStyleId>
              </a:tblPr>
              <a:tblGrid>
                <a:gridCol w="757381"/>
                <a:gridCol w="6059055"/>
              </a:tblGrid>
              <a:tr h="480497">
                <a:tc>
                  <a:txBody>
                    <a:bodyPr/>
                    <a:lstStyle/>
                    <a:p>
                      <a:endParaRPr lang="en-US" dirty="0">
                        <a:latin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mbria" panose="02040503050406030204" pitchFamily="18" charset="0"/>
                        </a:rPr>
                        <a:t>University</a:t>
                      </a:r>
                      <a:r>
                        <a:rPr lang="en-US" baseline="0" dirty="0" smtClean="0">
                          <a:latin typeface="Cambria" panose="02040503050406030204" pitchFamily="18" charset="0"/>
                        </a:rPr>
                        <a:t> Name</a:t>
                      </a:r>
                      <a:endParaRPr lang="en-US" dirty="0">
                        <a:latin typeface="Cambria" panose="02040503050406030204" pitchFamily="18" charset="0"/>
                      </a:endParaRPr>
                    </a:p>
                  </a:txBody>
                  <a:tcPr anchor="ctr"/>
                </a:tc>
              </a:tr>
              <a:tr h="56058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mbria" panose="02040503050406030204" pitchFamily="18" charset="0"/>
                        </a:rPr>
                        <a:t>1</a:t>
                      </a:r>
                      <a:endParaRPr lang="en-US" dirty="0">
                        <a:latin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Cambria" panose="02040503050406030204" pitchFamily="18" charset="0"/>
                        </a:rPr>
                        <a:t>Stanford</a:t>
                      </a:r>
                      <a:r>
                        <a:rPr lang="en-US" baseline="0" dirty="0" smtClean="0">
                          <a:latin typeface="Cambria" panose="02040503050406030204" pitchFamily="18" charset="0"/>
                        </a:rPr>
                        <a:t> University</a:t>
                      </a:r>
                      <a:endParaRPr lang="en-US" dirty="0" smtClean="0">
                        <a:latin typeface="Cambria" panose="02040503050406030204" pitchFamily="18" charset="0"/>
                      </a:endParaRPr>
                    </a:p>
                  </a:txBody>
                  <a:tcPr anchor="ctr"/>
                </a:tc>
              </a:tr>
              <a:tr h="480497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mbria" panose="02040503050406030204" pitchFamily="18" charset="0"/>
                        </a:rPr>
                        <a:t>2</a:t>
                      </a:r>
                      <a:endParaRPr lang="en-US" dirty="0">
                        <a:latin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Cambria" panose="02040503050406030204" pitchFamily="18" charset="0"/>
                        </a:rPr>
                        <a:t>Massachusetts Institute of Technology (MIT)</a:t>
                      </a:r>
                      <a:endParaRPr lang="en-US" dirty="0">
                        <a:latin typeface="Cambria" panose="02040503050406030204" pitchFamily="18" charset="0"/>
                      </a:endParaRPr>
                    </a:p>
                  </a:txBody>
                  <a:tcPr anchor="ctr"/>
                </a:tc>
              </a:tr>
              <a:tr h="480497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mbria" panose="02040503050406030204" pitchFamily="18" charset="0"/>
                        </a:rPr>
                        <a:t>3</a:t>
                      </a:r>
                      <a:endParaRPr lang="en-US" dirty="0">
                        <a:latin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Cambria" panose="02040503050406030204" pitchFamily="18" charset="0"/>
                        </a:rPr>
                        <a:t>Harvard University</a:t>
                      </a:r>
                    </a:p>
                  </a:txBody>
                  <a:tcPr anchor="ctr"/>
                </a:tc>
              </a:tr>
              <a:tr h="480497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mbria" panose="02040503050406030204" pitchFamily="18" charset="0"/>
                        </a:rPr>
                        <a:t>10</a:t>
                      </a:r>
                      <a:endParaRPr lang="en-US" dirty="0">
                        <a:latin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mbria" panose="02040503050406030204" pitchFamily="18" charset="0"/>
                        </a:rPr>
                        <a:t>KAIST</a:t>
                      </a:r>
                      <a:r>
                        <a:rPr lang="en-US" baseline="0" dirty="0" smtClean="0">
                          <a:latin typeface="Cambria" panose="02040503050406030204" pitchFamily="18" charset="0"/>
                        </a:rPr>
                        <a:t> University  of Republic of Korea </a:t>
                      </a:r>
                      <a:endParaRPr lang="en-US" dirty="0">
                        <a:latin typeface="Cambria" panose="02040503050406030204" pitchFamily="18" charset="0"/>
                      </a:endParaRPr>
                    </a:p>
                  </a:txBody>
                  <a:tcPr anchor="ctr"/>
                </a:tc>
              </a:tr>
              <a:tr h="480497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mbria" panose="02040503050406030204" pitchFamily="18" charset="0"/>
                        </a:rPr>
                        <a:t>11</a:t>
                      </a:r>
                      <a:endParaRPr lang="en-US" dirty="0">
                        <a:latin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Cambria" panose="02040503050406030204" pitchFamily="18" charset="0"/>
                        </a:rPr>
                        <a:t>Imperial College</a:t>
                      </a:r>
                      <a:r>
                        <a:rPr lang="en-US" baseline="0" dirty="0" smtClean="0">
                          <a:latin typeface="Cambria" panose="02040503050406030204" pitchFamily="18" charset="0"/>
                        </a:rPr>
                        <a:t> of London</a:t>
                      </a:r>
                      <a:endParaRPr lang="en-US" dirty="0" smtClean="0">
                        <a:latin typeface="Cambria" panose="02040503050406030204" pitchFamily="18" charset="0"/>
                      </a:endParaRPr>
                    </a:p>
                  </a:txBody>
                  <a:tcPr anchor="ctr"/>
                </a:tc>
              </a:tr>
              <a:tr h="389736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mbria" panose="02040503050406030204" pitchFamily="18" charset="0"/>
                        </a:rPr>
                        <a:t>24</a:t>
                      </a:r>
                      <a:endParaRPr lang="en-US" dirty="0">
                        <a:latin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mbria" panose="02040503050406030204" pitchFamily="18" charset="0"/>
                        </a:rPr>
                        <a:t>University of Tokyo</a:t>
                      </a:r>
                      <a:endParaRPr lang="en-US" dirty="0">
                        <a:latin typeface="Cambria" panose="02040503050406030204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64" t="6999" r="12576" b="7538"/>
          <a:stretch/>
        </p:blipFill>
        <p:spPr>
          <a:xfrm>
            <a:off x="6950528" y="762000"/>
            <a:ext cx="2057895" cy="1117345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498764" y="205740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en-US" dirty="0" smtClean="0">
              <a:latin typeface="Cambria" panose="020405030504060302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0942" y="5890736"/>
            <a:ext cx="746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  <a:latin typeface="Cambria" panose="02040503050406030204" pitchFamily="18" charset="0"/>
              </a:rPr>
              <a:t>Reference: </a:t>
            </a:r>
            <a:r>
              <a:rPr lang="en-US" dirty="0" smtClean="0">
                <a:latin typeface="Cambria" panose="02040503050406030204" pitchFamily="18" charset="0"/>
              </a:rPr>
              <a:t>University of California; Technology Commercial Report, 2015</a:t>
            </a:r>
            <a:endParaRPr lang="en-US" dirty="0">
              <a:latin typeface="Cambria" panose="020405030504060302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18446" y="951340"/>
            <a:ext cx="64320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2800" dirty="0">
                <a:latin typeface="Cambria" panose="02040503050406030204" pitchFamily="18" charset="0"/>
              </a:rPr>
              <a:t>The world’s most Innovative Universities</a:t>
            </a:r>
          </a:p>
        </p:txBody>
      </p:sp>
    </p:spTree>
    <p:extLst>
      <p:ext uri="{BB962C8B-B14F-4D97-AF65-F5344CB8AC3E}">
        <p14:creationId xmlns:p14="http://schemas.microsoft.com/office/powerpoint/2010/main" val="4090861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764" y="2057400"/>
            <a:ext cx="8229600" cy="4389120"/>
          </a:xfrm>
        </p:spPr>
        <p:txBody>
          <a:bodyPr>
            <a:normAutofit/>
          </a:bodyPr>
          <a:lstStyle/>
          <a:p>
            <a:pPr algn="r" rtl="1"/>
            <a:endParaRPr lang="fa-IR" sz="800" dirty="0" smtClean="0">
              <a:latin typeface="Cambria" panose="02040503050406030204" pitchFamily="18" charset="0"/>
              <a:cs typeface="B Lotus" pitchFamily="2" charset="-78"/>
            </a:endParaRPr>
          </a:p>
          <a:p>
            <a:pPr lvl="1" algn="just">
              <a:spcBef>
                <a:spcPts val="800"/>
              </a:spcBef>
            </a:pPr>
            <a:r>
              <a:rPr lang="en-US" sz="2500" dirty="0" smtClean="0">
                <a:latin typeface="Cambria" panose="02040503050406030204" pitchFamily="18" charset="0"/>
              </a:rPr>
              <a:t>17 of the top 20 most innovative universities in Asia are Japanese and Korean universities</a:t>
            </a:r>
          </a:p>
          <a:p>
            <a:pPr lvl="1" algn="just">
              <a:spcBef>
                <a:spcPts val="800"/>
              </a:spcBef>
            </a:pPr>
            <a:endParaRPr lang="en-US" sz="2500" dirty="0" smtClean="0">
              <a:latin typeface="Cambria" panose="02040503050406030204" pitchFamily="18" charset="0"/>
            </a:endParaRPr>
          </a:p>
          <a:p>
            <a:pPr lvl="1" algn="just">
              <a:spcBef>
                <a:spcPts val="800"/>
              </a:spcBef>
            </a:pPr>
            <a:r>
              <a:rPr lang="en-US" sz="2500" dirty="0" smtClean="0">
                <a:latin typeface="Cambria" panose="02040503050406030204" pitchFamily="18" charset="0"/>
              </a:rPr>
              <a:t>Nearly 200 companies across the world (e.g. </a:t>
            </a:r>
            <a:r>
              <a:rPr lang="en-US" sz="2500" dirty="0">
                <a:latin typeface="Cambria" panose="02040503050406030204" pitchFamily="18" charset="0"/>
              </a:rPr>
              <a:t>Johnson &amp; </a:t>
            </a:r>
            <a:r>
              <a:rPr lang="en-US" sz="2500" dirty="0" smtClean="0">
                <a:latin typeface="Cambria" panose="02040503050406030204" pitchFamily="18" charset="0"/>
              </a:rPr>
              <a:t>Johnson, </a:t>
            </a:r>
            <a:r>
              <a:rPr lang="en-US" sz="2500" dirty="0">
                <a:latin typeface="Cambria" panose="02040503050406030204" pitchFamily="18" charset="0"/>
              </a:rPr>
              <a:t>Fujifilm</a:t>
            </a:r>
            <a:r>
              <a:rPr lang="en-US" sz="2500" dirty="0" smtClean="0">
                <a:latin typeface="Cambria" panose="02040503050406030204" pitchFamily="18" charset="0"/>
              </a:rPr>
              <a:t>), have partnership with University of Tokyo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38400" y="5271923"/>
            <a:ext cx="487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  <a:latin typeface="Cambria" panose="02040503050406030204" pitchFamily="18" charset="0"/>
              </a:rPr>
              <a:t>Reference: </a:t>
            </a:r>
            <a:r>
              <a:rPr lang="en-US" dirty="0">
                <a:latin typeface="Cambria" panose="02040503050406030204" pitchFamily="18" charset="0"/>
              </a:rPr>
              <a:t>Thomson Reuters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98764" y="685800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rtl="1"/>
            <a:r>
              <a:rPr lang="en-US" sz="3200" dirty="0" smtClean="0">
                <a:latin typeface="Cambria" panose="02040503050406030204" pitchFamily="18" charset="0"/>
              </a:rPr>
              <a:t>Asia’s most </a:t>
            </a:r>
            <a:r>
              <a:rPr lang="en-US" sz="3200" dirty="0">
                <a:latin typeface="Cambria" panose="02040503050406030204" pitchFamily="18" charset="0"/>
              </a:rPr>
              <a:t>Innovative Universities</a:t>
            </a:r>
          </a:p>
          <a:p>
            <a:pPr rtl="1"/>
            <a:endParaRPr lang="en-US" sz="3200" b="1" dirty="0">
              <a:latin typeface="Cambria" panose="02040503050406030204" pitchFamily="18" charset="0"/>
              <a:cs typeface="B Lotus" pitchFamily="2" charset="-78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64" t="6999" r="12576" b="7538"/>
          <a:stretch/>
        </p:blipFill>
        <p:spPr>
          <a:xfrm>
            <a:off x="6950528" y="762000"/>
            <a:ext cx="2057895" cy="1117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585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600200"/>
            <a:ext cx="6248400" cy="798542"/>
          </a:xfrm>
        </p:spPr>
        <p:txBody>
          <a:bodyPr>
            <a:normAutofit fontScale="90000"/>
          </a:bodyPr>
          <a:lstStyle/>
          <a:p>
            <a:r>
              <a:rPr lang="en-US" sz="3100" b="1" dirty="0" smtClean="0">
                <a:cs typeface="B Lotus" pitchFamily="2" charset="-78"/>
              </a:rPr>
              <a:t>Universities with Most Patents in the World</a:t>
            </a:r>
            <a:br>
              <a:rPr lang="en-US" sz="3100" b="1" dirty="0" smtClean="0">
                <a:cs typeface="B Lotus" pitchFamily="2" charset="-78"/>
              </a:rPr>
            </a:br>
            <a:r>
              <a:rPr lang="en-US" sz="2400" dirty="0" smtClean="0">
                <a:cs typeface="B Lotus" pitchFamily="2" charset="-78"/>
              </a:rPr>
              <a:t>Having the total of 1200 patents in year 2015, University of California holds the first rank. </a:t>
            </a:r>
            <a:endParaRPr lang="en-US" sz="2400" dirty="0">
              <a:cs typeface="B Lotus" pitchFamily="2" charset="-78"/>
            </a:endParaRPr>
          </a:p>
        </p:txBody>
      </p:sp>
      <p:graphicFrame>
        <p:nvGraphicFramePr>
          <p:cNvPr id="14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27361017"/>
              </p:ext>
            </p:extLst>
          </p:nvPr>
        </p:nvGraphicFramePr>
        <p:xfrm>
          <a:off x="228600" y="2286000"/>
          <a:ext cx="87630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64" t="6999" r="12576" b="7538"/>
          <a:stretch/>
        </p:blipFill>
        <p:spPr>
          <a:xfrm>
            <a:off x="7001576" y="928786"/>
            <a:ext cx="2057895" cy="1117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87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14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n-GB" sz="4200" b="1" dirty="0" smtClean="0">
                <a:latin typeface="Cambria" panose="02040503050406030204" pitchFamily="18" charset="0"/>
                <a:cs typeface="Arial" panose="020B0604020202020204" pitchFamily="34" charset="0"/>
              </a:rPr>
              <a:t>Internationalised Universities, and Economic Resilience</a:t>
            </a:r>
            <a:endParaRPr lang="en-GB" sz="4200" b="1" dirty="0"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latin typeface="Cambria" panose="02040503050406030204" pitchFamily="18" charset="0"/>
              </a:rPr>
              <a:t>Aim:</a:t>
            </a:r>
          </a:p>
          <a:p>
            <a:pPr lvl="1" algn="just"/>
            <a:r>
              <a:rPr lang="en-GB" dirty="0" smtClean="0">
                <a:latin typeface="Cambria" panose="02040503050406030204" pitchFamily="18" charset="0"/>
              </a:rPr>
              <a:t>The aim of internationalizing universities is to improve a few indicators, which in turn improves </a:t>
            </a:r>
          </a:p>
          <a:p>
            <a:pPr lvl="1" algn="just"/>
            <a:endParaRPr lang="en-GB" dirty="0" smtClean="0">
              <a:latin typeface="Cambria" panose="02040503050406030204" pitchFamily="18" charset="0"/>
            </a:endParaRPr>
          </a:p>
          <a:p>
            <a:pPr lvl="1" algn="just"/>
            <a:r>
              <a:rPr lang="en-GB" dirty="0" smtClean="0">
                <a:latin typeface="Cambria" panose="02040503050406030204" pitchFamily="18" charset="0"/>
              </a:rPr>
              <a:t>It is aimed to internationalise universities, through improving a few of their indicators, to improve their scientific, research and technological significances, that can in turn lead to their promotion, fame and popularity, and success in the following fields of:</a:t>
            </a:r>
          </a:p>
          <a:p>
            <a:pPr marL="667512" lvl="2" indent="0">
              <a:buNone/>
            </a:pPr>
            <a:endParaRPr lang="en-GB" dirty="0" smtClean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0464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609600"/>
            <a:ext cx="1815514" cy="1815514"/>
          </a:xfr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468085" y="876300"/>
            <a:ext cx="6237515" cy="1143000"/>
          </a:xfrm>
          <a:prstGeom prst="rect">
            <a:avLst/>
          </a:prstGeom>
        </p:spPr>
        <p:txBody>
          <a:bodyPr vert="horz" lIns="0" rIns="0" bIns="0" anchor="b"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 smtClean="0">
                <a:latin typeface="Cambria" pitchFamily="18" charset="0"/>
              </a:rPr>
              <a:t>No. of Patents of University of California</a:t>
            </a:r>
            <a:endParaRPr lang="en-US" sz="3600" b="1" dirty="0">
              <a:latin typeface="Cambria" pitchFamily="18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2678897"/>
              </p:ext>
            </p:extLst>
          </p:nvPr>
        </p:nvGraphicFramePr>
        <p:xfrm>
          <a:off x="381004" y="2819400"/>
          <a:ext cx="8347360" cy="3657600"/>
        </p:xfrm>
        <a:graphic>
          <a:graphicData uri="http://schemas.openxmlformats.org/drawingml/2006/table">
            <a:tbl>
              <a:tblPr firstRow="1" bandRow="1">
                <a:tableStyleId>{2A488322-F2BA-4B5B-9748-0D474271808F}</a:tableStyleId>
              </a:tblPr>
              <a:tblGrid>
                <a:gridCol w="1669472"/>
                <a:gridCol w="1669472"/>
                <a:gridCol w="1669472"/>
                <a:gridCol w="1669472"/>
                <a:gridCol w="1669472"/>
              </a:tblGrid>
              <a:tr h="731520">
                <a:tc>
                  <a:txBody>
                    <a:bodyPr/>
                    <a:lstStyle/>
                    <a:p>
                      <a:endParaRPr lang="en-US" sz="2200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b="1" dirty="0" smtClean="0">
                          <a:latin typeface="Cambria" pitchFamily="18" charset="0"/>
                        </a:rPr>
                        <a:t>2012</a:t>
                      </a:r>
                      <a:endParaRPr lang="en-US" sz="2200" b="1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b="1" dirty="0" smtClean="0">
                          <a:latin typeface="Cambria" pitchFamily="18" charset="0"/>
                        </a:rPr>
                        <a:t>2013</a:t>
                      </a:r>
                      <a:endParaRPr lang="en-US" sz="2200" b="1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b="1" dirty="0" smtClean="0">
                          <a:latin typeface="Cambria" pitchFamily="18" charset="0"/>
                        </a:rPr>
                        <a:t>2014</a:t>
                      </a:r>
                      <a:endParaRPr lang="en-US" sz="2200" b="1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b="1" dirty="0" smtClean="0">
                          <a:latin typeface="Cambria" pitchFamily="18" charset="0"/>
                        </a:rPr>
                        <a:t>2015</a:t>
                      </a:r>
                      <a:endParaRPr lang="en-US" sz="2200" b="1" dirty="0">
                        <a:latin typeface="Cambria" pitchFamily="18" charset="0"/>
                      </a:endParaRPr>
                    </a:p>
                  </a:txBody>
                  <a:tcPr/>
                </a:tc>
              </a:tr>
              <a:tr h="731520">
                <a:tc>
                  <a:txBody>
                    <a:bodyPr/>
                    <a:lstStyle/>
                    <a:p>
                      <a:pPr algn="ctr"/>
                      <a:r>
                        <a:rPr lang="en-US" sz="2200" b="1" i="0" dirty="0" smtClean="0">
                          <a:latin typeface="Cambria" pitchFamily="18" charset="0"/>
                          <a:cs typeface="B Lotus" pitchFamily="2" charset="-78"/>
                        </a:rPr>
                        <a:t>No. of American Patents</a:t>
                      </a:r>
                      <a:endParaRPr lang="en-US" sz="2200" b="1" i="0" dirty="0">
                        <a:latin typeface="Cambria" pitchFamily="18" charset="0"/>
                        <a:cs typeface="B Lotus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Cambria" pitchFamily="18" charset="0"/>
                        </a:rPr>
                        <a:t>403</a:t>
                      </a:r>
                      <a:endParaRPr lang="en-US" sz="2200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Cambria" pitchFamily="18" charset="0"/>
                        </a:rPr>
                        <a:t>395</a:t>
                      </a:r>
                      <a:endParaRPr lang="en-US" sz="2200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Cambria" pitchFamily="18" charset="0"/>
                        </a:rPr>
                        <a:t>496</a:t>
                      </a:r>
                      <a:endParaRPr lang="en-US" sz="2200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Cambria" pitchFamily="18" charset="0"/>
                        </a:rPr>
                        <a:t>520</a:t>
                      </a:r>
                      <a:endParaRPr lang="en-US" sz="2200" dirty="0">
                        <a:latin typeface="Cambria" pitchFamily="18" charset="0"/>
                      </a:endParaRPr>
                    </a:p>
                  </a:txBody>
                  <a:tcPr/>
                </a:tc>
              </a:tr>
              <a:tr h="731520">
                <a:tc>
                  <a:txBody>
                    <a:bodyPr/>
                    <a:lstStyle/>
                    <a:p>
                      <a:pPr algn="ctr"/>
                      <a:r>
                        <a:rPr lang="en-US" sz="2200" b="1" i="0" dirty="0" smtClean="0">
                          <a:latin typeface="Cambria" pitchFamily="18" charset="0"/>
                          <a:cs typeface="B Lotus" pitchFamily="2" charset="-78"/>
                        </a:rPr>
                        <a:t>No. of</a:t>
                      </a:r>
                      <a:r>
                        <a:rPr lang="en-US" sz="2200" b="1" i="0" baseline="0" dirty="0" smtClean="0">
                          <a:latin typeface="Cambria" pitchFamily="18" charset="0"/>
                          <a:cs typeface="B Lotus" pitchFamily="2" charset="-78"/>
                        </a:rPr>
                        <a:t> International Patents</a:t>
                      </a:r>
                      <a:endParaRPr lang="en-US" sz="2200" b="1" i="0" dirty="0">
                        <a:latin typeface="Cambria" pitchFamily="18" charset="0"/>
                        <a:cs typeface="B Lotus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Cambria" pitchFamily="18" charset="0"/>
                        </a:rPr>
                        <a:t>511</a:t>
                      </a:r>
                      <a:endParaRPr lang="en-US" sz="2200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Cambria" pitchFamily="18" charset="0"/>
                        </a:rPr>
                        <a:t>645</a:t>
                      </a:r>
                      <a:endParaRPr lang="en-US" sz="2200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Cambria" pitchFamily="18" charset="0"/>
                        </a:rPr>
                        <a:t>679</a:t>
                      </a:r>
                      <a:endParaRPr lang="en-US" sz="2200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Cambria" pitchFamily="18" charset="0"/>
                        </a:rPr>
                        <a:t>795</a:t>
                      </a:r>
                      <a:endParaRPr lang="en-US" sz="2200" dirty="0">
                        <a:latin typeface="Cambria" pitchFamily="18" charset="0"/>
                      </a:endParaRPr>
                    </a:p>
                  </a:txBody>
                  <a:tcPr/>
                </a:tc>
              </a:tr>
              <a:tr h="731520">
                <a:tc>
                  <a:txBody>
                    <a:bodyPr/>
                    <a:lstStyle/>
                    <a:p>
                      <a:pPr algn="ctr"/>
                      <a:r>
                        <a:rPr lang="en-US" sz="2200" b="1" i="0" dirty="0" smtClean="0">
                          <a:latin typeface="Cambria" pitchFamily="18" charset="0"/>
                          <a:cs typeface="B Lotus" pitchFamily="2" charset="-78"/>
                        </a:rPr>
                        <a:t>Total </a:t>
                      </a:r>
                      <a:endParaRPr lang="en-US" sz="2200" b="1" i="0" dirty="0">
                        <a:latin typeface="Cambria" pitchFamily="18" charset="0"/>
                        <a:cs typeface="B Lotus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Cambria" pitchFamily="18" charset="0"/>
                        </a:rPr>
                        <a:t>914</a:t>
                      </a:r>
                      <a:endParaRPr lang="en-US" sz="2200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Cambria" pitchFamily="18" charset="0"/>
                        </a:rPr>
                        <a:t>1040</a:t>
                      </a:r>
                      <a:endParaRPr lang="en-US" sz="2200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Cambria" pitchFamily="18" charset="0"/>
                        </a:rPr>
                        <a:t>1175</a:t>
                      </a:r>
                      <a:endParaRPr lang="en-US" sz="2200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Cambria" pitchFamily="18" charset="0"/>
                        </a:rPr>
                        <a:t>1315</a:t>
                      </a:r>
                      <a:endParaRPr lang="en-US" sz="2200" dirty="0">
                        <a:latin typeface="Cambria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849085" y="6045982"/>
            <a:ext cx="746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  <a:latin typeface="Cambria" panose="02040503050406030204" pitchFamily="18" charset="0"/>
              </a:rPr>
              <a:t>Reference: </a:t>
            </a:r>
            <a:r>
              <a:rPr lang="en-US" dirty="0" smtClean="0">
                <a:latin typeface="Cambria" panose="02040503050406030204" pitchFamily="18" charset="0"/>
              </a:rPr>
              <a:t>University of California; Technology Commercial Report, 2015</a:t>
            </a:r>
            <a:endParaRPr lang="en-US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5000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spcBef>
                <a:spcPts val="2400"/>
              </a:spcBef>
            </a:pPr>
            <a:r>
              <a:rPr lang="en-US" sz="2400" dirty="0" smtClean="0">
                <a:latin typeface="Cambria" panose="02040503050406030204" pitchFamily="18" charset="0"/>
              </a:rPr>
              <a:t>Number of international students in Australian universities (2016)</a:t>
            </a:r>
          </a:p>
          <a:p>
            <a:endParaRPr lang="en-US" sz="2400" dirty="0" smtClean="0">
              <a:latin typeface="Cambria" panose="02040503050406030204" pitchFamily="18" charset="0"/>
            </a:endParaRPr>
          </a:p>
          <a:p>
            <a:endParaRPr lang="en-US" sz="2400" dirty="0" smtClean="0">
              <a:latin typeface="Cambria" panose="02040503050406030204" pitchFamily="18" charset="0"/>
            </a:endParaRPr>
          </a:p>
          <a:p>
            <a:endParaRPr lang="en-US" sz="2400" dirty="0">
              <a:latin typeface="Cambria" panose="02040503050406030204" pitchFamily="18" charset="0"/>
            </a:endParaRPr>
          </a:p>
          <a:p>
            <a:endParaRPr lang="en-US" sz="2400" dirty="0" smtClean="0">
              <a:latin typeface="Cambria" panose="02040503050406030204" pitchFamily="18" charset="0"/>
            </a:endParaRPr>
          </a:p>
          <a:p>
            <a:endParaRPr lang="en-US" sz="2400" dirty="0" smtClean="0">
              <a:latin typeface="Cambria" panose="02040503050406030204" pitchFamily="18" charset="0"/>
            </a:endParaRPr>
          </a:p>
          <a:p>
            <a:endParaRPr lang="en-US" sz="2400" dirty="0" smtClean="0">
              <a:latin typeface="Cambria" panose="02040503050406030204" pitchFamily="18" charset="0"/>
            </a:endParaRPr>
          </a:p>
          <a:p>
            <a:r>
              <a:rPr lang="en-US" sz="2400" dirty="0" smtClean="0">
                <a:latin typeface="Cambria" panose="02040503050406030204" pitchFamily="18" charset="0"/>
              </a:rPr>
              <a:t>International students in Australia would spend more than $42,000 annually, on Fees, accommodation and maintenance costs.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7897722"/>
              </p:ext>
            </p:extLst>
          </p:nvPr>
        </p:nvGraphicFramePr>
        <p:xfrm>
          <a:off x="685800" y="2967905"/>
          <a:ext cx="5105400" cy="1475141"/>
        </p:xfrm>
        <a:graphic>
          <a:graphicData uri="http://schemas.openxmlformats.org/drawingml/2006/table">
            <a:tbl>
              <a:tblPr firstRow="1" bandRow="1">
                <a:tableStyleId>{2A488322-F2BA-4B5B-9748-0D474271808F}</a:tableStyleId>
              </a:tblPr>
              <a:tblGrid>
                <a:gridCol w="1447800"/>
                <a:gridCol w="1752600"/>
                <a:gridCol w="1905000"/>
              </a:tblGrid>
              <a:tr h="1049507">
                <a:tc>
                  <a:txBody>
                    <a:bodyPr/>
                    <a:lstStyle/>
                    <a:p>
                      <a:r>
                        <a:rPr lang="en-US" dirty="0" smtClean="0"/>
                        <a:t>Total No.</a:t>
                      </a:r>
                      <a:r>
                        <a:rPr lang="en-US" baseline="0" dirty="0" smtClean="0"/>
                        <a:t> of Students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No.</a:t>
                      </a:r>
                      <a:r>
                        <a:rPr lang="en-US" baseline="0" dirty="0" smtClean="0"/>
                        <a:t> of International Students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% of</a:t>
                      </a:r>
                      <a:r>
                        <a:rPr lang="en-US" baseline="0" dirty="0" smtClean="0"/>
                        <a:t> International Students</a:t>
                      </a:r>
                      <a:endParaRPr lang="en-US" dirty="0"/>
                    </a:p>
                  </a:txBody>
                  <a:tcPr anchor="ctr"/>
                </a:tc>
              </a:tr>
              <a:tr h="425634">
                <a:tc>
                  <a:txBody>
                    <a:bodyPr/>
                    <a:lstStyle/>
                    <a:p>
                      <a:r>
                        <a:rPr lang="en-US" dirty="0" smtClean="0"/>
                        <a:t>1,232,364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299,437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24.3%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066800" y="4612056"/>
            <a:ext cx="487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Reference: </a:t>
            </a:r>
            <a:r>
              <a:rPr lang="en-US" dirty="0" smtClean="0"/>
              <a:t>Australian Education Network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98764" y="78425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>
                <a:latin typeface="Cambria" panose="02040503050406030204" pitchFamily="18" charset="0"/>
              </a:rPr>
              <a:t>International Students </a:t>
            </a:r>
            <a:br>
              <a:rPr lang="en-US" sz="4000" b="1" dirty="0" smtClean="0">
                <a:latin typeface="Cambria" panose="02040503050406030204" pitchFamily="18" charset="0"/>
              </a:rPr>
            </a:br>
            <a:r>
              <a:rPr lang="en-US" sz="4000" b="1" dirty="0" smtClean="0">
                <a:latin typeface="Cambria" panose="02040503050406030204" pitchFamily="18" charset="0"/>
              </a:rPr>
              <a:t>in Australia </a:t>
            </a:r>
            <a:endParaRPr lang="en-US" sz="4000" b="1" dirty="0">
              <a:latin typeface="Cambria" panose="020405030504060302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762000"/>
            <a:ext cx="1752599" cy="120754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2561492"/>
            <a:ext cx="3095625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657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64080"/>
            <a:ext cx="8229600" cy="4389120"/>
          </a:xfrm>
        </p:spPr>
        <p:txBody>
          <a:bodyPr>
            <a:normAutofit/>
          </a:bodyPr>
          <a:lstStyle/>
          <a:p>
            <a:r>
              <a:rPr lang="en-US" sz="3000" dirty="0" smtClean="0">
                <a:latin typeface="Cambria" panose="02040503050406030204" pitchFamily="18" charset="0"/>
              </a:rPr>
              <a:t>Ranking:</a:t>
            </a:r>
          </a:p>
          <a:p>
            <a:pPr lvl="1" algn="just"/>
            <a:r>
              <a:rPr lang="en-US" dirty="0" smtClean="0">
                <a:latin typeface="Cambria" panose="02040503050406030204" pitchFamily="18" charset="0"/>
              </a:rPr>
              <a:t>14 Australian universities are amongst the top 100 universities; according to AS ranking, year 2015</a:t>
            </a:r>
          </a:p>
          <a:p>
            <a:pPr lvl="1" algn="just"/>
            <a:r>
              <a:rPr lang="en-US" dirty="0" smtClean="0">
                <a:latin typeface="Cambria" panose="02040503050406030204" pitchFamily="18" charset="0"/>
              </a:rPr>
              <a:t>Times Higher Education, year 2016</a:t>
            </a:r>
          </a:p>
          <a:p>
            <a:pPr lvl="2" algn="just"/>
            <a:r>
              <a:rPr lang="en-US" sz="2200" dirty="0" smtClean="0">
                <a:latin typeface="Cambria" panose="02040503050406030204" pitchFamily="18" charset="0"/>
              </a:rPr>
              <a:t>6 Australian universities are in the top 100 universities of the world </a:t>
            </a:r>
          </a:p>
          <a:p>
            <a:pPr lvl="2" algn="just"/>
            <a:r>
              <a:rPr lang="en-US" sz="2200" dirty="0" smtClean="0">
                <a:latin typeface="Cambria" panose="02040503050406030204" pitchFamily="18" charset="0"/>
              </a:rPr>
              <a:t>8 Australian universities are in the top 200 universities of the world </a:t>
            </a:r>
          </a:p>
          <a:p>
            <a:pPr lvl="1"/>
            <a:endParaRPr lang="en-US" sz="2000" dirty="0" smtClean="0">
              <a:latin typeface="Cambria" panose="02040503050406030204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98764" y="784258"/>
            <a:ext cx="8229600" cy="1143000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smtClean="0">
                <a:latin typeface="Cambria" panose="02040503050406030204" pitchFamily="18" charset="0"/>
              </a:rPr>
              <a:t>International Students </a:t>
            </a:r>
            <a:br>
              <a:rPr lang="en-US" sz="4000" b="1" dirty="0" smtClean="0">
                <a:latin typeface="Cambria" panose="02040503050406030204" pitchFamily="18" charset="0"/>
              </a:rPr>
            </a:br>
            <a:r>
              <a:rPr lang="en-US" sz="4000" b="1" dirty="0" smtClean="0">
                <a:latin typeface="Cambria" panose="02040503050406030204" pitchFamily="18" charset="0"/>
              </a:rPr>
              <a:t>in Australia (2)</a:t>
            </a:r>
            <a:endParaRPr lang="en-US" sz="4000" b="1" dirty="0">
              <a:latin typeface="Cambria" panose="020405030504060302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762000"/>
            <a:ext cx="1752599" cy="1207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965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4038600"/>
            <a:ext cx="2508400" cy="14747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Autofit/>
          </a:bodyPr>
          <a:lstStyle/>
          <a:p>
            <a:r>
              <a:rPr lang="en-US" sz="3500" dirty="0" smtClean="0"/>
              <a:t/>
            </a:r>
            <a:br>
              <a:rPr lang="en-US" sz="3500" dirty="0" smtClean="0"/>
            </a:br>
            <a:r>
              <a:rPr lang="en-US" sz="3500" dirty="0" smtClean="0"/>
              <a:t/>
            </a:r>
            <a:br>
              <a:rPr lang="en-US" sz="3500" dirty="0" smtClean="0"/>
            </a:br>
            <a:r>
              <a:rPr lang="en-US" sz="3500" dirty="0"/>
              <a:t/>
            </a:r>
            <a:br>
              <a:rPr lang="en-US" sz="3500" dirty="0"/>
            </a:br>
            <a:r>
              <a:rPr lang="en-US" sz="3500" dirty="0" smtClean="0"/>
              <a:t/>
            </a:r>
            <a:br>
              <a:rPr lang="en-US" sz="3500" dirty="0" smtClean="0"/>
            </a:br>
            <a:r>
              <a:rPr lang="en-US" sz="3500" dirty="0"/>
              <a:t/>
            </a:r>
            <a:br>
              <a:rPr lang="en-US" sz="3500" dirty="0"/>
            </a:br>
            <a:r>
              <a:rPr lang="en-US" sz="3500" dirty="0" smtClean="0"/>
              <a:t/>
            </a:r>
            <a:br>
              <a:rPr lang="en-US" sz="3500" dirty="0" smtClean="0"/>
            </a:br>
            <a:r>
              <a:rPr lang="en-US" sz="3500" dirty="0"/>
              <a:t/>
            </a:r>
            <a:br>
              <a:rPr lang="en-US" sz="3500" dirty="0"/>
            </a:br>
            <a:r>
              <a:rPr lang="en-US" sz="3500" dirty="0" smtClean="0"/>
              <a:t/>
            </a:r>
            <a:br>
              <a:rPr lang="en-US" sz="3500" dirty="0" smtClean="0"/>
            </a:br>
            <a:r>
              <a:rPr lang="en-US" sz="3500" dirty="0"/>
              <a:t/>
            </a:r>
            <a:br>
              <a:rPr lang="en-US" sz="3500" dirty="0"/>
            </a:br>
            <a:r>
              <a:rPr lang="en-US" sz="3500" dirty="0" smtClean="0"/>
              <a:t/>
            </a:r>
            <a:br>
              <a:rPr lang="en-US" sz="3500" dirty="0" smtClean="0"/>
            </a:br>
            <a:endParaRPr lang="en-US" sz="35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64080"/>
            <a:ext cx="8229600" cy="4389120"/>
          </a:xfrm>
        </p:spPr>
        <p:txBody>
          <a:bodyPr>
            <a:normAutofit/>
          </a:bodyPr>
          <a:lstStyle/>
          <a:p>
            <a:pPr algn="just"/>
            <a:r>
              <a:rPr lang="en-US" sz="2500" dirty="0" smtClean="0">
                <a:latin typeface="Cambria" panose="02040503050406030204" pitchFamily="18" charset="0"/>
              </a:rPr>
              <a:t>Export income to </a:t>
            </a:r>
            <a:r>
              <a:rPr lang="en-US" sz="2500" dirty="0">
                <a:latin typeface="Cambria" panose="02040503050406030204" pitchFamily="18" charset="0"/>
              </a:rPr>
              <a:t>Australia, from International activity in </a:t>
            </a:r>
            <a:r>
              <a:rPr lang="en-US" sz="2500" dirty="0" smtClean="0">
                <a:latin typeface="Cambria" panose="02040503050406030204" pitchFamily="18" charset="0"/>
              </a:rPr>
              <a:t>2014-15:</a:t>
            </a:r>
          </a:p>
          <a:p>
            <a:pPr lvl="1" algn="just"/>
            <a:r>
              <a:rPr lang="en-US" sz="2200" dirty="0" smtClean="0">
                <a:latin typeface="Cambria" panose="02040503050406030204" pitchFamily="18" charset="0"/>
              </a:rPr>
              <a:t>International education activity arising from international students studying and living in Australia has contributed towards 18.2 billion AUD to the country’s economy in financial year 2014-15.</a:t>
            </a:r>
          </a:p>
          <a:p>
            <a:pPr lvl="1" algn="just"/>
            <a:endParaRPr lang="en-US" sz="2200" dirty="0" smtClean="0">
              <a:latin typeface="Cambria" panose="02040503050406030204" pitchFamily="18" charset="0"/>
            </a:endParaRPr>
          </a:p>
          <a:p>
            <a:pPr lvl="1" algn="just"/>
            <a:endParaRPr lang="en-US" sz="2200" dirty="0" smtClean="0">
              <a:latin typeface="Cambria" panose="02040503050406030204" pitchFamily="18" charset="0"/>
            </a:endParaRPr>
          </a:p>
          <a:p>
            <a:pPr lvl="1" algn="just"/>
            <a:r>
              <a:rPr lang="en-US" sz="2200" dirty="0" smtClean="0">
                <a:latin typeface="Cambria" panose="02040503050406030204" pitchFamily="18" charset="0"/>
              </a:rPr>
              <a:t>This illustrates a rise of 14.5% in the country’s earning recorded, 15.9 billion AUD, in financial year 2013-1</a:t>
            </a:r>
            <a:r>
              <a:rPr lang="fa-IR" sz="2200" dirty="0" smtClean="0">
                <a:latin typeface="Cambria" panose="02040503050406030204" pitchFamily="18" charset="0"/>
              </a:rPr>
              <a:t>4</a:t>
            </a:r>
            <a:endParaRPr lang="en-US" sz="2200" dirty="0" smtClean="0">
              <a:latin typeface="Cambria" panose="02040503050406030204" pitchFamily="18" charset="0"/>
            </a:endParaRPr>
          </a:p>
          <a:p>
            <a:endParaRPr lang="en-US" dirty="0">
              <a:latin typeface="Cambria" panose="020405030504060302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98764" y="784258"/>
            <a:ext cx="8229600" cy="1143000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smtClean="0">
                <a:latin typeface="Cambria" panose="02040503050406030204" pitchFamily="18" charset="0"/>
              </a:rPr>
              <a:t>International Students </a:t>
            </a:r>
            <a:br>
              <a:rPr lang="en-US" sz="4000" b="1" dirty="0" smtClean="0">
                <a:latin typeface="Cambria" panose="02040503050406030204" pitchFamily="18" charset="0"/>
              </a:rPr>
            </a:br>
            <a:r>
              <a:rPr lang="en-US" sz="4000" b="1" dirty="0" smtClean="0">
                <a:latin typeface="Cambria" panose="02040503050406030204" pitchFamily="18" charset="0"/>
              </a:rPr>
              <a:t>in Australia (3)</a:t>
            </a:r>
            <a:endParaRPr lang="en-US" sz="4000" b="1" dirty="0">
              <a:latin typeface="Cambria" panose="020405030504060302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762000"/>
            <a:ext cx="1752599" cy="120754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433945" y="6096000"/>
            <a:ext cx="579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70C0"/>
                </a:solidFill>
                <a:latin typeface="Cambria" pitchFamily="18" charset="0"/>
              </a:rPr>
              <a:t>Reference: </a:t>
            </a:r>
            <a:r>
              <a:rPr lang="en-US" dirty="0" smtClean="0">
                <a:latin typeface="Cambria" pitchFamily="18" charset="0"/>
              </a:rPr>
              <a:t>Research Snapshot, Dept. of Education and Training, Nov. 2015</a:t>
            </a:r>
            <a:endParaRPr lang="en-US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7633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400" dirty="0" smtClean="0"/>
          </a:p>
          <a:p>
            <a:r>
              <a:rPr lang="en-US" sz="2400" dirty="0" smtClean="0"/>
              <a:t>The number of International students studying at US colleges and universities jumped in 2014-15, by 10%, to roughly 975,000.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98764" y="78425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 fontScale="975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smtClean="0"/>
              <a:t>International Students </a:t>
            </a:r>
            <a:br>
              <a:rPr lang="en-US" sz="4000" b="1" dirty="0" smtClean="0"/>
            </a:br>
            <a:r>
              <a:rPr lang="en-US" sz="4000" b="1" dirty="0" smtClean="0"/>
              <a:t>in the U.S.</a:t>
            </a:r>
            <a:endParaRPr lang="en-US" sz="40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41" b="20265"/>
          <a:stretch/>
        </p:blipFill>
        <p:spPr>
          <a:xfrm>
            <a:off x="6950528" y="791186"/>
            <a:ext cx="2058390" cy="11397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3352800"/>
            <a:ext cx="4419600" cy="230959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955964" y="5835134"/>
            <a:ext cx="777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70C0"/>
                </a:solidFill>
                <a:latin typeface="Cambria" pitchFamily="18" charset="0"/>
              </a:rPr>
              <a:t>Reference: </a:t>
            </a:r>
            <a:r>
              <a:rPr lang="en-US" dirty="0"/>
              <a:t>Institute of International Education backed by the State </a:t>
            </a:r>
            <a:r>
              <a:rPr lang="en-US" dirty="0" smtClean="0"/>
              <a:t>Department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0760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51545165"/>
              </p:ext>
            </p:extLst>
          </p:nvPr>
        </p:nvGraphicFramePr>
        <p:xfrm>
          <a:off x="252846" y="2807668"/>
          <a:ext cx="8610600" cy="3159889"/>
        </p:xfrm>
        <a:graphic>
          <a:graphicData uri="http://schemas.openxmlformats.org/drawingml/2006/table">
            <a:tbl>
              <a:tblPr firstRow="1" bandRow="1">
                <a:tableStyleId>{2A488322-F2BA-4B5B-9748-0D474271808F}</a:tableStyleId>
              </a:tblPr>
              <a:tblGrid>
                <a:gridCol w="5334000"/>
                <a:gridCol w="1676400"/>
                <a:gridCol w="1600200"/>
              </a:tblGrid>
              <a:tr h="9144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mbria" panose="02040503050406030204" pitchFamily="18" charset="0"/>
                        </a:rPr>
                        <a:t>University</a:t>
                      </a:r>
                      <a:r>
                        <a:rPr lang="en-US" baseline="0" dirty="0" smtClean="0">
                          <a:latin typeface="Cambria" panose="02040503050406030204" pitchFamily="18" charset="0"/>
                        </a:rPr>
                        <a:t> name</a:t>
                      </a:r>
                      <a:endParaRPr lang="en-US" dirty="0">
                        <a:latin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mbria" panose="02040503050406030204" pitchFamily="18" charset="0"/>
                        </a:rPr>
                        <a:t>Ratio of student</a:t>
                      </a:r>
                      <a:r>
                        <a:rPr lang="en-US" baseline="0" dirty="0" smtClean="0">
                          <a:latin typeface="Cambria" panose="02040503050406030204" pitchFamily="18" charset="0"/>
                        </a:rPr>
                        <a:t> to lecture</a:t>
                      </a:r>
                      <a:endParaRPr lang="en-US" dirty="0">
                        <a:latin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mbria" panose="02040503050406030204" pitchFamily="18" charset="0"/>
                        </a:rPr>
                        <a:t>%</a:t>
                      </a:r>
                      <a:r>
                        <a:rPr lang="en-US" baseline="0" dirty="0" smtClean="0">
                          <a:latin typeface="Cambria" panose="02040503050406030204" pitchFamily="18" charset="0"/>
                        </a:rPr>
                        <a:t> of International Students</a:t>
                      </a:r>
                      <a:endParaRPr lang="en-US" dirty="0">
                        <a:latin typeface="Cambria" panose="02040503050406030204" pitchFamily="18" charset="0"/>
                      </a:endParaRPr>
                    </a:p>
                  </a:txBody>
                  <a:tcPr anchor="ctr"/>
                </a:tc>
              </a:tr>
              <a:tr h="435854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mbria" panose="02040503050406030204" pitchFamily="18" charset="0"/>
                        </a:rPr>
                        <a:t>Imperial College</a:t>
                      </a:r>
                      <a:r>
                        <a:rPr lang="en-US" baseline="0" dirty="0" smtClean="0">
                          <a:latin typeface="Cambria" panose="02040503050406030204" pitchFamily="18" charset="0"/>
                        </a:rPr>
                        <a:t> of London (Top 10)</a:t>
                      </a:r>
                      <a:endParaRPr lang="en-US" dirty="0">
                        <a:latin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mbria" panose="02040503050406030204" pitchFamily="18" charset="0"/>
                        </a:rPr>
                        <a:t>11.3</a:t>
                      </a:r>
                      <a:endParaRPr lang="en-US" dirty="0">
                        <a:latin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mbria" panose="02040503050406030204" pitchFamily="18" charset="0"/>
                        </a:rPr>
                        <a:t>52%</a:t>
                      </a:r>
                      <a:endParaRPr lang="en-US" dirty="0">
                        <a:latin typeface="Cambria" panose="02040503050406030204" pitchFamily="18" charset="0"/>
                      </a:endParaRPr>
                    </a:p>
                  </a:txBody>
                  <a:tcPr anchor="ctr"/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mbria" panose="02040503050406030204" pitchFamily="18" charset="0"/>
                        </a:rPr>
                        <a:t>Princeton University (Top 10 )</a:t>
                      </a:r>
                      <a:endParaRPr lang="en-US" dirty="0">
                        <a:latin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mbria" panose="02040503050406030204" pitchFamily="18" charset="0"/>
                        </a:rPr>
                        <a:t>8.4</a:t>
                      </a:r>
                      <a:endParaRPr lang="en-US" dirty="0">
                        <a:latin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mbria" panose="02040503050406030204" pitchFamily="18" charset="0"/>
                        </a:rPr>
                        <a:t>23%</a:t>
                      </a:r>
                      <a:endParaRPr lang="en-US" dirty="0">
                        <a:latin typeface="Cambria" panose="02040503050406030204" pitchFamily="18" charset="0"/>
                      </a:endParaRPr>
                    </a:p>
                  </a:txBody>
                  <a:tcPr anchor="ctr"/>
                </a:tc>
              </a:tr>
              <a:tr h="529475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mbria" panose="02040503050406030204" pitchFamily="18" charset="0"/>
                        </a:rPr>
                        <a:t>Arizona State University </a:t>
                      </a:r>
                      <a:r>
                        <a:rPr lang="en-US" baseline="0" dirty="0" smtClean="0">
                          <a:latin typeface="Cambria" panose="02040503050406030204" pitchFamily="18" charset="0"/>
                        </a:rPr>
                        <a:t>(190 rank in the world)</a:t>
                      </a:r>
                      <a:endParaRPr lang="en-US" dirty="0" smtClean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mbria" panose="02040503050406030204" pitchFamily="18" charset="0"/>
                        </a:rPr>
                        <a:t>20.1</a:t>
                      </a:r>
                      <a:endParaRPr lang="en-US" dirty="0">
                        <a:latin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mbria" panose="02040503050406030204" pitchFamily="18" charset="0"/>
                        </a:rPr>
                        <a:t>16%</a:t>
                      </a:r>
                      <a:endParaRPr lang="en-US" dirty="0">
                        <a:latin typeface="Cambria" panose="02040503050406030204" pitchFamily="18" charset="0"/>
                      </a:endParaRPr>
                    </a:p>
                  </a:txBody>
                  <a:tcPr anchor="ctr"/>
                </a:tc>
              </a:tr>
              <a:tr h="91440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mbria" panose="02040503050406030204" pitchFamily="18" charset="0"/>
                        </a:rPr>
                        <a:t>Aalborg University of Denmark </a:t>
                      </a:r>
                      <a:r>
                        <a:rPr lang="en-US" baseline="0" dirty="0" smtClean="0">
                          <a:latin typeface="Cambria" panose="02040503050406030204" pitchFamily="18" charset="0"/>
                        </a:rPr>
                        <a:t>(200 rank in the world)</a:t>
                      </a:r>
                      <a:endParaRPr lang="en-US" dirty="0" smtClean="0">
                        <a:latin typeface="Cambria" panose="02040503050406030204" pitchFamily="18" charset="0"/>
                      </a:endParaRPr>
                    </a:p>
                    <a:p>
                      <a:endParaRPr lang="en-US" dirty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mbria" panose="02040503050406030204" pitchFamily="18" charset="0"/>
                        </a:rPr>
                        <a:t>17.4</a:t>
                      </a:r>
                      <a:endParaRPr lang="en-US" dirty="0">
                        <a:latin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mbria" panose="02040503050406030204" pitchFamily="18" charset="0"/>
                        </a:rPr>
                        <a:t>15%</a:t>
                      </a:r>
                      <a:endParaRPr lang="en-US" dirty="0">
                        <a:latin typeface="Cambria" panose="02040503050406030204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290946" y="2236113"/>
            <a:ext cx="8534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Cambria" panose="02040503050406030204" pitchFamily="18" charset="0"/>
              </a:rPr>
              <a:t>Ratio of Students to Lecturers &amp; No. of International Students</a:t>
            </a:r>
            <a:endParaRPr lang="en-US" sz="2400" dirty="0">
              <a:latin typeface="Cambria" panose="020405030504060302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98764" y="78425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 fontScale="975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smtClean="0">
                <a:latin typeface="Cambria" panose="02040503050406030204" pitchFamily="18" charset="0"/>
              </a:rPr>
              <a:t>International Students </a:t>
            </a:r>
            <a:br>
              <a:rPr lang="en-US" sz="4000" b="1" dirty="0" smtClean="0">
                <a:latin typeface="Cambria" panose="02040503050406030204" pitchFamily="18" charset="0"/>
              </a:rPr>
            </a:br>
            <a:r>
              <a:rPr lang="en-US" sz="4000" b="1" dirty="0" smtClean="0">
                <a:latin typeface="Cambria" panose="02040503050406030204" pitchFamily="18" charset="0"/>
              </a:rPr>
              <a:t>in the World</a:t>
            </a:r>
            <a:endParaRPr lang="en-US" sz="4000" b="1" dirty="0">
              <a:latin typeface="Cambria" panose="020405030504060302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64" t="6999" r="12576" b="7538"/>
          <a:stretch/>
        </p:blipFill>
        <p:spPr>
          <a:xfrm>
            <a:off x="6950528" y="762000"/>
            <a:ext cx="2057895" cy="1117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277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endParaRPr lang="en-US" sz="2400" dirty="0" smtClean="0">
              <a:latin typeface="Cambria" panose="02040503050406030204" pitchFamily="18" charset="0"/>
            </a:endParaRPr>
          </a:p>
          <a:p>
            <a:pPr algn="just"/>
            <a:r>
              <a:rPr lang="en-US" sz="2400" dirty="0" smtClean="0">
                <a:latin typeface="Cambria" panose="02040503050406030204" pitchFamily="18" charset="0"/>
              </a:rPr>
              <a:t>International Students contribute towards more than 30.5 billion USD, to the U.S. economy, according to the U.S. Department of Commerce.</a:t>
            </a:r>
          </a:p>
          <a:p>
            <a:pPr algn="just"/>
            <a:endParaRPr lang="en-US" sz="2400" dirty="0" smtClean="0">
              <a:latin typeface="Cambria" panose="02040503050406030204" pitchFamily="18" charset="0"/>
            </a:endParaRPr>
          </a:p>
          <a:p>
            <a:pPr algn="just"/>
            <a:r>
              <a:rPr lang="en-US" sz="2400" dirty="0" smtClean="0">
                <a:latin typeface="Cambria" panose="02040503050406030204" pitchFamily="18" charset="0"/>
              </a:rPr>
              <a:t>72% of all international students receive the majority of their funds from sources outside the United States, They often lead to longer-term business relationship and economic benefits.</a:t>
            </a:r>
          </a:p>
          <a:p>
            <a:pPr algn="just"/>
            <a:endParaRPr lang="en-US" sz="2400" dirty="0">
              <a:latin typeface="Cambria" panose="020405030504060302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52600" y="5650468"/>
            <a:ext cx="632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Reference: </a:t>
            </a:r>
            <a:r>
              <a:rPr lang="en-US" dirty="0" smtClean="0"/>
              <a:t>Institute of International Education</a:t>
            </a:r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98764" y="78425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 fontScale="975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smtClean="0">
                <a:latin typeface="Cambria" panose="02040503050406030204" pitchFamily="18" charset="0"/>
              </a:rPr>
              <a:t>International Students </a:t>
            </a:r>
            <a:br>
              <a:rPr lang="en-US" sz="4000" b="1" dirty="0" smtClean="0">
                <a:latin typeface="Cambria" panose="02040503050406030204" pitchFamily="18" charset="0"/>
              </a:rPr>
            </a:br>
            <a:r>
              <a:rPr lang="en-US" sz="4000" b="1" dirty="0" smtClean="0">
                <a:latin typeface="Cambria" panose="02040503050406030204" pitchFamily="18" charset="0"/>
              </a:rPr>
              <a:t>in the U.S.</a:t>
            </a:r>
            <a:endParaRPr lang="en-US" sz="4000" b="1" dirty="0">
              <a:latin typeface="Cambria" panose="020405030504060302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41" b="20265"/>
          <a:stretch/>
        </p:blipFill>
        <p:spPr>
          <a:xfrm>
            <a:off x="6950528" y="791186"/>
            <a:ext cx="2058390" cy="1139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548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14586902"/>
              </p:ext>
            </p:extLst>
          </p:nvPr>
        </p:nvGraphicFramePr>
        <p:xfrm>
          <a:off x="1565564" y="3352800"/>
          <a:ext cx="6096000" cy="2494280"/>
        </p:xfrm>
        <a:graphic>
          <a:graphicData uri="http://schemas.openxmlformats.org/drawingml/2006/table">
            <a:tbl>
              <a:tblPr firstRow="1" bandRow="1">
                <a:tableStyleId>{2A488322-F2BA-4B5B-9748-0D474271808F}</a:tableStyleId>
              </a:tblPr>
              <a:tblGrid>
                <a:gridCol w="3505200"/>
                <a:gridCol w="2590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mbria" panose="02040503050406030204" pitchFamily="18" charset="0"/>
                        </a:rPr>
                        <a:t>Country</a:t>
                      </a:r>
                      <a:endParaRPr lang="en-US" dirty="0">
                        <a:latin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mbria" panose="02040503050406030204" pitchFamily="18" charset="0"/>
                        </a:rPr>
                        <a:t>Number of Universities</a:t>
                      </a:r>
                      <a:endParaRPr lang="en-US" dirty="0">
                        <a:latin typeface="Cambria" panose="02040503050406030204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mbria" panose="02040503050406030204" pitchFamily="18" charset="0"/>
                        </a:rPr>
                        <a:t>Switzerland</a:t>
                      </a:r>
                      <a:endParaRPr lang="en-US" dirty="0">
                        <a:latin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mbria" panose="02040503050406030204" pitchFamily="18" charset="0"/>
                        </a:rPr>
                        <a:t>3</a:t>
                      </a:r>
                      <a:endParaRPr lang="en-US" dirty="0">
                        <a:latin typeface="Cambria" panose="02040503050406030204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mbria" panose="02040503050406030204" pitchFamily="18" charset="0"/>
                        </a:rPr>
                        <a:t>Belgium</a:t>
                      </a:r>
                      <a:endParaRPr lang="en-US" dirty="0">
                        <a:latin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mbria" panose="02040503050406030204" pitchFamily="18" charset="0"/>
                        </a:rPr>
                        <a:t>2</a:t>
                      </a:r>
                      <a:endParaRPr lang="en-US" dirty="0">
                        <a:latin typeface="Cambria" panose="02040503050406030204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mbria" panose="02040503050406030204" pitchFamily="18" charset="0"/>
                        </a:rPr>
                        <a:t>Canada</a:t>
                      </a:r>
                      <a:endParaRPr lang="en-US" dirty="0">
                        <a:latin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mbria" panose="02040503050406030204" pitchFamily="18" charset="0"/>
                        </a:rPr>
                        <a:t>2</a:t>
                      </a:r>
                      <a:endParaRPr lang="en-US" dirty="0">
                        <a:latin typeface="Cambria" panose="02040503050406030204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mbria" panose="02040503050406030204" pitchFamily="18" charset="0"/>
                        </a:rPr>
                        <a:t>Israel</a:t>
                      </a:r>
                      <a:endParaRPr lang="en-US" dirty="0">
                        <a:latin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mbria" panose="02040503050406030204" pitchFamily="18" charset="0"/>
                        </a:rPr>
                        <a:t>2</a:t>
                      </a:r>
                      <a:endParaRPr lang="en-US" dirty="0">
                        <a:latin typeface="Cambria" panose="02040503050406030204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mbria" panose="02040503050406030204" pitchFamily="18" charset="0"/>
                        </a:rPr>
                        <a:t>Netherlands</a:t>
                      </a:r>
                      <a:endParaRPr lang="en-US" dirty="0">
                        <a:latin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mbria" panose="02040503050406030204" pitchFamily="18" charset="0"/>
                        </a:rPr>
                        <a:t>2</a:t>
                      </a:r>
                      <a:endParaRPr lang="en-US" dirty="0">
                        <a:latin typeface="Cambria" panose="02040503050406030204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>
          <a:xfrm>
            <a:off x="498764" y="78425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 fontScale="975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smtClean="0"/>
              <a:t>International Students </a:t>
            </a:r>
            <a:br>
              <a:rPr lang="en-US" sz="4000" b="1" dirty="0" smtClean="0"/>
            </a:br>
            <a:r>
              <a:rPr lang="en-US" sz="4000" b="1" dirty="0" smtClean="0"/>
              <a:t>in the World</a:t>
            </a:r>
            <a:endParaRPr lang="en-US" sz="40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64" t="6999" r="12576" b="7538"/>
          <a:stretch/>
        </p:blipFill>
        <p:spPr>
          <a:xfrm>
            <a:off x="6950528" y="762000"/>
            <a:ext cx="2057895" cy="1117345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498764" y="205740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000" dirty="0" smtClean="0">
                <a:latin typeface="Cambria" panose="02040503050406030204" pitchFamily="18" charset="0"/>
              </a:rPr>
              <a:t>Major influence of international students in the No. of patents in the country;</a:t>
            </a:r>
          </a:p>
          <a:p>
            <a:pPr algn="just"/>
            <a:r>
              <a:rPr lang="en-US" sz="2000" dirty="0" smtClean="0">
                <a:latin typeface="Cambria" panose="02040503050406030204" pitchFamily="18" charset="0"/>
              </a:rPr>
              <a:t>Countries </a:t>
            </a:r>
            <a:r>
              <a:rPr lang="en-US" sz="2000" dirty="0">
                <a:latin typeface="Cambria" panose="02040503050406030204" pitchFamily="18" charset="0"/>
              </a:rPr>
              <a:t>with the most Innovative Universities in the world</a:t>
            </a:r>
            <a:endParaRPr lang="en-US" sz="2000" dirty="0" smtClean="0">
              <a:latin typeface="Cambria" panose="020405030504060302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79764" y="6077188"/>
            <a:ext cx="746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  <a:latin typeface="Cambria" panose="02040503050406030204" pitchFamily="18" charset="0"/>
              </a:rPr>
              <a:t>Reference: </a:t>
            </a:r>
            <a:r>
              <a:rPr lang="en-US" dirty="0" smtClean="0">
                <a:latin typeface="Cambria" panose="02040503050406030204" pitchFamily="18" charset="0"/>
              </a:rPr>
              <a:t>Intellectual Property &amp; Science of Thomson </a:t>
            </a:r>
            <a:r>
              <a:rPr lang="en-US" dirty="0">
                <a:latin typeface="Cambria" panose="02040503050406030204" pitchFamily="18" charset="0"/>
              </a:rPr>
              <a:t>Reuters</a:t>
            </a:r>
          </a:p>
        </p:txBody>
      </p:sp>
    </p:spTree>
    <p:extLst>
      <p:ext uri="{BB962C8B-B14F-4D97-AF65-F5344CB8AC3E}">
        <p14:creationId xmlns:p14="http://schemas.microsoft.com/office/powerpoint/2010/main" val="274838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079245"/>
            <a:ext cx="8229600" cy="1143000"/>
          </a:xfrm>
        </p:spPr>
        <p:txBody>
          <a:bodyPr>
            <a:noAutofit/>
          </a:bodyPr>
          <a:lstStyle/>
          <a:p>
            <a:pPr>
              <a:spcBef>
                <a:spcPts val="1500"/>
              </a:spcBef>
            </a:pPr>
            <a:r>
              <a:rPr lang="en-US" sz="2800" b="1" dirty="0" smtClean="0">
                <a:latin typeface="Cambria" pitchFamily="18" charset="0"/>
              </a:rPr>
              <a:t>Annual Reports University of Rochester, </a:t>
            </a:r>
            <a:br>
              <a:rPr lang="en-US" sz="2800" b="1" dirty="0" smtClean="0">
                <a:latin typeface="Cambria" pitchFamily="18" charset="0"/>
              </a:rPr>
            </a:br>
            <a:r>
              <a:rPr lang="en-US" sz="2800" b="1" dirty="0" smtClean="0">
                <a:latin typeface="Cambria" pitchFamily="18" charset="0"/>
              </a:rPr>
              <a:t>World Ranking 151.</a:t>
            </a:r>
            <a:r>
              <a:rPr lang="en-US" sz="2800" dirty="0" smtClean="0">
                <a:latin typeface="Cambria" pitchFamily="18" charset="0"/>
              </a:rPr>
              <a:t> </a:t>
            </a:r>
            <a:r>
              <a:rPr lang="en-US" sz="2800" b="1" dirty="0" smtClean="0">
                <a:latin typeface="Cambria" pitchFamily="18" charset="0"/>
              </a:rPr>
              <a:t>FY 2015 Annual Report</a:t>
            </a:r>
            <a:endParaRPr lang="fa-IR" sz="2800" dirty="0">
              <a:latin typeface="Cambr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1" y="2438400"/>
            <a:ext cx="8839694" cy="4267200"/>
          </a:xfrm>
        </p:spPr>
        <p:txBody>
          <a:bodyPr>
            <a:noAutofit/>
          </a:bodyPr>
          <a:lstStyle/>
          <a:p>
            <a:pPr algn="just">
              <a:spcBef>
                <a:spcPts val="800"/>
              </a:spcBef>
            </a:pPr>
            <a:r>
              <a:rPr lang="en-US" sz="2200" b="1" u="sng" dirty="0" smtClean="0">
                <a:latin typeface="Cambria" pitchFamily="18" charset="0"/>
              </a:rPr>
              <a:t>Invention Disclosures:</a:t>
            </a:r>
            <a:endParaRPr lang="en-US" sz="2200" dirty="0" smtClean="0">
              <a:latin typeface="Cambria" pitchFamily="18" charset="0"/>
            </a:endParaRPr>
          </a:p>
          <a:p>
            <a:pPr algn="just">
              <a:spcBef>
                <a:spcPts val="800"/>
              </a:spcBef>
            </a:pPr>
            <a:r>
              <a:rPr lang="en-US" sz="2200" b="1" dirty="0" smtClean="0">
                <a:latin typeface="Cambria" pitchFamily="18" charset="0"/>
              </a:rPr>
              <a:t>151 disclosures</a:t>
            </a:r>
            <a:r>
              <a:rPr lang="en-US" sz="2200" dirty="0" smtClean="0">
                <a:latin typeface="Cambria" pitchFamily="18" charset="0"/>
              </a:rPr>
              <a:t> were received from </a:t>
            </a:r>
            <a:r>
              <a:rPr lang="en-US" sz="2200" b="1" dirty="0" smtClean="0">
                <a:latin typeface="Cambria" pitchFamily="18" charset="0"/>
              </a:rPr>
              <a:t>253 inventors</a:t>
            </a:r>
            <a:r>
              <a:rPr lang="en-US" sz="2200" dirty="0" smtClean="0">
                <a:latin typeface="Cambria" pitchFamily="18" charset="0"/>
              </a:rPr>
              <a:t> from </a:t>
            </a:r>
            <a:r>
              <a:rPr lang="en-US" sz="2200" b="1" dirty="0" smtClean="0">
                <a:latin typeface="Cambria" pitchFamily="18" charset="0"/>
              </a:rPr>
              <a:t>56 University departments and divisions</a:t>
            </a:r>
            <a:r>
              <a:rPr lang="en-US" sz="2200" dirty="0" smtClean="0">
                <a:latin typeface="Cambria" pitchFamily="18" charset="0"/>
              </a:rPr>
              <a:t>. 58 external collaborators from 31 institutions, agencies, and corporations were also named as inventors.</a:t>
            </a:r>
            <a:endParaRPr lang="fa-IR" sz="2200" dirty="0" smtClean="0">
              <a:latin typeface="Cambria" pitchFamily="18" charset="0"/>
            </a:endParaRPr>
          </a:p>
          <a:p>
            <a:pPr algn="just">
              <a:spcBef>
                <a:spcPts val="800"/>
              </a:spcBef>
            </a:pPr>
            <a:endParaRPr lang="fa-IR" sz="2200" dirty="0" smtClean="0">
              <a:latin typeface="Cambria" pitchFamily="18" charset="0"/>
            </a:endParaRPr>
          </a:p>
          <a:p>
            <a:pPr algn="just">
              <a:spcBef>
                <a:spcPts val="800"/>
              </a:spcBef>
            </a:pPr>
            <a:r>
              <a:rPr lang="en-US" sz="2200" dirty="0" smtClean="0">
                <a:latin typeface="Cambria" pitchFamily="18" charset="0"/>
              </a:rPr>
              <a:t> </a:t>
            </a:r>
            <a:r>
              <a:rPr lang="en-US" sz="2200" b="1" u="sng" dirty="0" smtClean="0">
                <a:latin typeface="Cambria" pitchFamily="18" charset="0"/>
              </a:rPr>
              <a:t>Patents Issued:</a:t>
            </a:r>
            <a:endParaRPr lang="en-US" sz="2200" dirty="0" smtClean="0">
              <a:latin typeface="Cambria" pitchFamily="18" charset="0"/>
            </a:endParaRPr>
          </a:p>
          <a:p>
            <a:pPr algn="just">
              <a:spcBef>
                <a:spcPts val="800"/>
              </a:spcBef>
            </a:pPr>
            <a:r>
              <a:rPr lang="en-US" sz="2200" dirty="0" smtClean="0">
                <a:latin typeface="Cambria" pitchFamily="18" charset="0"/>
              </a:rPr>
              <a:t>In </a:t>
            </a:r>
            <a:r>
              <a:rPr lang="en-US" sz="2200" dirty="0">
                <a:latin typeface="Cambria" pitchFamily="18" charset="0"/>
              </a:rPr>
              <a:t>Fiscal </a:t>
            </a:r>
            <a:r>
              <a:rPr lang="en-US" sz="2200" dirty="0" smtClean="0">
                <a:latin typeface="Cambria" pitchFamily="18" charset="0"/>
              </a:rPr>
              <a:t>Year(FY) 2015, the University of Rochester was granted </a:t>
            </a:r>
            <a:r>
              <a:rPr lang="en-US" sz="2200" b="1" dirty="0" smtClean="0">
                <a:latin typeface="Cambria" pitchFamily="18" charset="0"/>
              </a:rPr>
              <a:t>53 U.S. patents</a:t>
            </a:r>
            <a:r>
              <a:rPr lang="en-US" sz="2200" dirty="0" smtClean="0">
                <a:latin typeface="Cambria" pitchFamily="18" charset="0"/>
              </a:rPr>
              <a:t> and </a:t>
            </a:r>
            <a:r>
              <a:rPr lang="en-US" sz="2200" b="1" dirty="0" smtClean="0">
                <a:latin typeface="Cambria" pitchFamily="18" charset="0"/>
              </a:rPr>
              <a:t>21 foreign patents</a:t>
            </a:r>
            <a:r>
              <a:rPr lang="en-US" sz="2200" dirty="0" smtClean="0">
                <a:latin typeface="Cambria" pitchFamily="18" charset="0"/>
              </a:rPr>
              <a:t>. These 74 patents cover 61 different technologies.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64" t="6999" r="12576" b="7538"/>
          <a:stretch/>
        </p:blipFill>
        <p:spPr>
          <a:xfrm>
            <a:off x="7070023" y="685799"/>
            <a:ext cx="2057895" cy="11173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486400"/>
          </a:xfrm>
        </p:spPr>
        <p:txBody>
          <a:bodyPr>
            <a:noAutofit/>
          </a:bodyPr>
          <a:lstStyle/>
          <a:p>
            <a:pPr marL="457200" indent="-457200" algn="just">
              <a:buFont typeface="+mj-lt"/>
              <a:buAutoNum type="arabicPeriod" startAt="3"/>
            </a:pPr>
            <a:endParaRPr lang="en-GB" sz="2500" dirty="0" smtClean="0">
              <a:latin typeface="Cambria" panose="02040503050406030204" pitchFamily="18" charset="0"/>
            </a:endParaRPr>
          </a:p>
          <a:p>
            <a:pPr marL="457200" indent="-457200" algn="just">
              <a:buFont typeface="+mj-lt"/>
              <a:buAutoNum type="arabicPeriod" startAt="3"/>
            </a:pPr>
            <a:endParaRPr lang="en-GB" sz="1200" dirty="0" smtClean="0">
              <a:latin typeface="Cambria" panose="02040503050406030204" pitchFamily="18" charset="0"/>
            </a:endParaRPr>
          </a:p>
          <a:p>
            <a:pPr marL="457200" indent="-457200" algn="just">
              <a:buFont typeface="+mj-lt"/>
              <a:buAutoNum type="arabicPeriod" startAt="3"/>
            </a:pPr>
            <a:r>
              <a:rPr lang="en-GB" sz="2500" dirty="0" smtClean="0">
                <a:latin typeface="Cambria" panose="02040503050406030204" pitchFamily="18" charset="0"/>
              </a:rPr>
              <a:t>University of </a:t>
            </a:r>
            <a:r>
              <a:rPr lang="en-GB" sz="2500" dirty="0" err="1" smtClean="0">
                <a:latin typeface="Cambria" panose="02040503050406030204" pitchFamily="18" charset="0"/>
              </a:rPr>
              <a:t>Payame</a:t>
            </a:r>
            <a:r>
              <a:rPr lang="en-GB" sz="2500" dirty="0" smtClean="0">
                <a:latin typeface="Cambria" panose="02040503050406030204" pitchFamily="18" charset="0"/>
              </a:rPr>
              <a:t> </a:t>
            </a:r>
            <a:r>
              <a:rPr lang="en-GB" sz="2500" dirty="0" err="1" smtClean="0">
                <a:latin typeface="Cambria" panose="02040503050406030204" pitchFamily="18" charset="0"/>
              </a:rPr>
              <a:t>Nour</a:t>
            </a:r>
            <a:r>
              <a:rPr lang="en-GB" sz="2500" dirty="0" smtClean="0">
                <a:latin typeface="Cambria" panose="02040503050406030204" pitchFamily="18" charset="0"/>
              </a:rPr>
              <a:t>, alone, has 1483 students in Afghanistan, where the Iranian lecturers travel to the country for 2 weeks. It is interesting to note that all the costs associated with sending the lecturers, their stay, salary, teaching classes, etc. is covered by the Tuition fees paid by the students.</a:t>
            </a:r>
          </a:p>
          <a:p>
            <a:pPr marL="457200" indent="-457200" algn="just">
              <a:buFont typeface="+mj-lt"/>
              <a:buAutoNum type="arabicPeriod" startAt="3"/>
            </a:pPr>
            <a:endParaRPr lang="en-GB" sz="1400" dirty="0" smtClean="0">
              <a:latin typeface="Cambria" panose="02040503050406030204" pitchFamily="18" charset="0"/>
            </a:endParaRPr>
          </a:p>
          <a:p>
            <a:pPr marL="457200" indent="-457200" algn="just">
              <a:buFont typeface="+mj-lt"/>
              <a:buAutoNum type="arabicPeriod" startAt="3"/>
            </a:pPr>
            <a:r>
              <a:rPr lang="en-GB" sz="2500" dirty="0" smtClean="0">
                <a:latin typeface="Cambria" panose="02040503050406030204" pitchFamily="18" charset="0"/>
              </a:rPr>
              <a:t>Within the first 6 months of year 1395 (March-August 2016), 6 Joint Postgraduate Programmes have been finalised, a few of which have initiated, between the Iranian and top universities abroad. </a:t>
            </a:r>
          </a:p>
          <a:p>
            <a:pPr marL="457200" indent="-457200" algn="just">
              <a:buFont typeface="+mj-lt"/>
              <a:buAutoNum type="arabicPeriod" startAt="3"/>
            </a:pPr>
            <a:endParaRPr lang="en-GB" sz="2600" dirty="0" smtClean="0">
              <a:latin typeface="Cambria" panose="02040503050406030204" pitchFamily="18" charset="0"/>
            </a:endParaRPr>
          </a:p>
          <a:p>
            <a:pPr algn="just"/>
            <a:endParaRPr lang="en-GB" sz="2600" dirty="0" smtClean="0">
              <a:latin typeface="Cambria" panose="02040503050406030204" pitchFamily="18" charset="0"/>
            </a:endParaRPr>
          </a:p>
          <a:p>
            <a:endParaRPr lang="en-GB" sz="2600" dirty="0" smtClean="0">
              <a:latin typeface="Cambria" panose="02040503050406030204" pitchFamily="18" charset="0"/>
            </a:endParaRPr>
          </a:p>
          <a:p>
            <a:endParaRPr lang="en-GB" sz="2600" dirty="0">
              <a:latin typeface="Cambria" panose="020405030504060302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2381" y="813955"/>
            <a:ext cx="2216042" cy="1381125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498764" y="609600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latin typeface="Cambria" panose="02040503050406030204" pitchFamily="18" charset="0"/>
              </a:rPr>
              <a:t>A Few Examples in Iran</a:t>
            </a:r>
          </a:p>
        </p:txBody>
      </p:sp>
    </p:spTree>
    <p:extLst>
      <p:ext uri="{BB962C8B-B14F-4D97-AF65-F5344CB8AC3E}">
        <p14:creationId xmlns:p14="http://schemas.microsoft.com/office/powerpoint/2010/main" val="1510037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617720"/>
          </a:xfrm>
        </p:spPr>
        <p:txBody>
          <a:bodyPr>
            <a:normAutofit lnSpcReduction="10000"/>
          </a:bodyPr>
          <a:lstStyle/>
          <a:p>
            <a:pPr lvl="2" algn="just"/>
            <a:endParaRPr lang="en-GB" sz="2400" dirty="0" smtClean="0">
              <a:latin typeface="Cambria" panose="02040503050406030204" pitchFamily="18" charset="0"/>
            </a:endParaRPr>
          </a:p>
          <a:p>
            <a:pPr lvl="2" algn="just"/>
            <a:r>
              <a:rPr lang="en-GB" sz="2400" dirty="0" smtClean="0">
                <a:solidFill>
                  <a:srgbClr val="0033CC"/>
                </a:solidFill>
                <a:latin typeface="Cambria" panose="02040503050406030204" pitchFamily="18" charset="0"/>
              </a:rPr>
              <a:t>Admissioning </a:t>
            </a:r>
            <a:r>
              <a:rPr lang="en-GB" sz="2400" dirty="0">
                <a:solidFill>
                  <a:srgbClr val="0033CC"/>
                </a:solidFill>
                <a:latin typeface="Cambria" panose="02040503050406030204" pitchFamily="18" charset="0"/>
              </a:rPr>
              <a:t>international students</a:t>
            </a:r>
            <a:r>
              <a:rPr lang="en-GB" sz="2400" dirty="0">
                <a:latin typeface="Cambria" panose="02040503050406030204" pitchFamily="18" charset="0"/>
              </a:rPr>
              <a:t>,</a:t>
            </a:r>
          </a:p>
          <a:p>
            <a:pPr lvl="2" algn="just"/>
            <a:r>
              <a:rPr lang="en-GB" sz="2400" dirty="0">
                <a:latin typeface="Cambria" panose="02040503050406030204" pitchFamily="18" charset="0"/>
              </a:rPr>
              <a:t>Promoting innovation, to provide the necessary platforms </a:t>
            </a:r>
            <a:r>
              <a:rPr lang="en-GB" sz="2400" dirty="0" smtClean="0">
                <a:latin typeface="Cambria" panose="02040503050406030204" pitchFamily="18" charset="0"/>
              </a:rPr>
              <a:t>&amp; grounds </a:t>
            </a:r>
            <a:r>
              <a:rPr lang="en-GB" sz="2400" dirty="0">
                <a:latin typeface="Cambria" panose="02040503050406030204" pitchFamily="18" charset="0"/>
              </a:rPr>
              <a:t>for scientific and technological needs and demands, through national and international firms</a:t>
            </a:r>
            <a:r>
              <a:rPr lang="en-GB" sz="2400" dirty="0" smtClean="0">
                <a:latin typeface="Cambria" panose="02040503050406030204" pitchFamily="18" charset="0"/>
              </a:rPr>
              <a:t>,</a:t>
            </a:r>
          </a:p>
          <a:p>
            <a:pPr lvl="2" algn="just"/>
            <a:r>
              <a:rPr lang="en-GB" sz="2400" dirty="0" smtClean="0">
                <a:solidFill>
                  <a:srgbClr val="0033CC"/>
                </a:solidFill>
                <a:latin typeface="Cambria" panose="02040503050406030204" pitchFamily="18" charset="0"/>
              </a:rPr>
              <a:t>Situating Joint degrees</a:t>
            </a:r>
          </a:p>
          <a:p>
            <a:pPr lvl="2" algn="just"/>
            <a:r>
              <a:rPr lang="en-GB" sz="2400" dirty="0" smtClean="0">
                <a:solidFill>
                  <a:srgbClr val="0033CC"/>
                </a:solidFill>
                <a:latin typeface="Cambria" panose="02040503050406030204" pitchFamily="18" charset="0"/>
              </a:rPr>
              <a:t>Upgrading Joint Programmes</a:t>
            </a:r>
            <a:r>
              <a:rPr lang="en-GB" sz="2400" dirty="0" smtClean="0">
                <a:latin typeface="Cambria" panose="02040503050406030204" pitchFamily="18" charset="0"/>
              </a:rPr>
              <a:t>; so that Iranian universities can initiate educational and research Joint Programmes with well-known international universities. This can in turn reduce university's educational and research costs.</a:t>
            </a:r>
          </a:p>
          <a:p>
            <a:pPr lvl="2"/>
            <a:endParaRPr lang="en-GB" dirty="0" smtClean="0">
              <a:latin typeface="Cambria" panose="02040503050406030204" pitchFamily="18" charset="0"/>
            </a:endParaRPr>
          </a:p>
          <a:p>
            <a:pPr lvl="2"/>
            <a:endParaRPr lang="en-GB" dirty="0">
              <a:latin typeface="Cambria" panose="02040503050406030204" pitchFamily="18" charset="0"/>
            </a:endParaRPr>
          </a:p>
          <a:p>
            <a:endParaRPr lang="en-US" dirty="0">
              <a:latin typeface="Cambria" panose="02040503050406030204" pitchFamily="18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n-GB" sz="4200" b="1" dirty="0">
                <a:latin typeface="Cambria" panose="02040503050406030204" pitchFamily="18" charset="0"/>
                <a:cs typeface="Arial" panose="020B0604020202020204" pitchFamily="34" charset="0"/>
              </a:rPr>
              <a:t>Internationalised Universities, and Economic Resilience</a:t>
            </a:r>
            <a:endParaRPr lang="en-GB" sz="42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8976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495800"/>
          </a:xfrm>
        </p:spPr>
        <p:txBody>
          <a:bodyPr>
            <a:normAutofit/>
          </a:bodyPr>
          <a:lstStyle/>
          <a:p>
            <a:pPr marL="457200" indent="-457200" algn="just">
              <a:buFont typeface="+mj-lt"/>
              <a:buAutoNum type="arabicPeriod" startAt="5"/>
            </a:pPr>
            <a:endParaRPr lang="en-GB" dirty="0" smtClean="0">
              <a:latin typeface="Cambria" panose="02040503050406030204" pitchFamily="18" charset="0"/>
            </a:endParaRPr>
          </a:p>
          <a:p>
            <a:pPr marL="457200" indent="-457200" algn="just">
              <a:buFont typeface="+mj-lt"/>
              <a:buAutoNum type="arabicPeriod" startAt="5"/>
            </a:pPr>
            <a:endParaRPr lang="en-GB" dirty="0" smtClean="0">
              <a:latin typeface="Cambria" panose="02040503050406030204" pitchFamily="18" charset="0"/>
            </a:endParaRPr>
          </a:p>
          <a:p>
            <a:pPr marL="457200" indent="-457200" algn="just">
              <a:buFont typeface="+mj-lt"/>
              <a:buAutoNum type="arabicPeriod" startAt="5"/>
            </a:pPr>
            <a:r>
              <a:rPr lang="en-GB" sz="2500" dirty="0" smtClean="0">
                <a:latin typeface="Cambria" panose="02040503050406030204" pitchFamily="18" charset="0"/>
              </a:rPr>
              <a:t>In </a:t>
            </a:r>
            <a:r>
              <a:rPr lang="en-GB" sz="2500" dirty="0">
                <a:latin typeface="Cambria" panose="02040503050406030204" pitchFamily="18" charset="0"/>
              </a:rPr>
              <a:t>other words, other countries involved in Joint Postgraduate Programmes will be investing in training the Iranian Human Resources, equipping laboratories, workshops, libraries, etc</a:t>
            </a:r>
            <a:r>
              <a:rPr lang="en-GB" sz="2500" dirty="0" smtClean="0">
                <a:latin typeface="Cambria" panose="02040503050406030204" pitchFamily="18" charset="0"/>
              </a:rPr>
              <a:t>.</a:t>
            </a:r>
          </a:p>
          <a:p>
            <a:pPr marL="457200" indent="-457200" algn="just">
              <a:buFont typeface="+mj-lt"/>
              <a:buAutoNum type="arabicPeriod" startAt="5"/>
            </a:pPr>
            <a:endParaRPr lang="en-GB" sz="1200" dirty="0">
              <a:latin typeface="Cambria" panose="02040503050406030204" pitchFamily="18" charset="0"/>
            </a:endParaRPr>
          </a:p>
          <a:p>
            <a:pPr marL="457200" indent="-457200" algn="just">
              <a:buFont typeface="+mj-lt"/>
              <a:buAutoNum type="arabicPeriod" startAt="5"/>
            </a:pPr>
            <a:r>
              <a:rPr lang="en-GB" sz="2500" dirty="0" smtClean="0">
                <a:latin typeface="Cambria" panose="02040503050406030204" pitchFamily="18" charset="0"/>
              </a:rPr>
              <a:t>In 2015-16, approximately 140 Joint Venture Research Projects with mutual funding of 50-50 have been implemented; each of which have developed 20-60% in the first 6 months of the current year.</a:t>
            </a:r>
            <a:endParaRPr lang="en-GB" sz="2500" dirty="0">
              <a:latin typeface="Cambria" panose="020405030504060302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2381" y="813955"/>
            <a:ext cx="2216042" cy="1381125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498764" y="609600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latin typeface="Cambria" panose="02040503050406030204" pitchFamily="18" charset="0"/>
              </a:rPr>
              <a:t>A Few Examples in Iran</a:t>
            </a:r>
          </a:p>
        </p:txBody>
      </p:sp>
    </p:spTree>
    <p:extLst>
      <p:ext uri="{BB962C8B-B14F-4D97-AF65-F5344CB8AC3E}">
        <p14:creationId xmlns:p14="http://schemas.microsoft.com/office/powerpoint/2010/main" val="1900447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990600"/>
            <a:ext cx="7391400" cy="55435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8627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617720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endParaRPr lang="en-GB" dirty="0" smtClean="0">
              <a:latin typeface="Cambria" panose="02040503050406030204" pitchFamily="18" charset="0"/>
            </a:endParaRP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en-GB" sz="3000" b="1" dirty="0" smtClean="0">
                <a:latin typeface="Cambria" panose="02040503050406030204" pitchFamily="18" charset="0"/>
              </a:rPr>
              <a:t>Intangible Effects</a:t>
            </a:r>
          </a:p>
          <a:p>
            <a:pPr marL="880110" lvl="1" indent="-5143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dirty="0" smtClean="0">
                <a:latin typeface="Cambria" panose="02040503050406030204" pitchFamily="18" charset="0"/>
              </a:rPr>
              <a:t>Security capital</a:t>
            </a:r>
            <a:endParaRPr lang="en-GB" dirty="0">
              <a:latin typeface="Cambria" panose="02040503050406030204" pitchFamily="18" charset="0"/>
            </a:endParaRPr>
          </a:p>
          <a:p>
            <a:pPr marL="880110" lvl="1" indent="-5143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dirty="0" smtClean="0">
                <a:latin typeface="Cambria" panose="02040503050406030204" pitchFamily="18" charset="0"/>
              </a:rPr>
              <a:t>Cultural and Social capital</a:t>
            </a:r>
          </a:p>
          <a:p>
            <a:pPr marL="880110" lvl="1" indent="-514350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en-GB" sz="1000" dirty="0" smtClean="0">
              <a:latin typeface="Cambria" panose="02040503050406030204" pitchFamily="18" charset="0"/>
            </a:endParaRP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en-GB" sz="3000" b="1" dirty="0" smtClean="0">
                <a:latin typeface="Cambria" panose="02040503050406030204" pitchFamily="18" charset="0"/>
              </a:rPr>
              <a:t>Tangible Effects</a:t>
            </a:r>
          </a:p>
          <a:p>
            <a:pPr marL="880110" lvl="1" indent="-5143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dirty="0" smtClean="0">
                <a:latin typeface="Cambria" panose="02040503050406030204" pitchFamily="18" charset="0"/>
              </a:rPr>
              <a:t>Receiving University Tuition Fees</a:t>
            </a:r>
          </a:p>
          <a:p>
            <a:pPr marL="880110" lvl="1" indent="-5143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dirty="0" smtClean="0">
                <a:latin typeface="Cambria" panose="02040503050406030204" pitchFamily="18" charset="0"/>
              </a:rPr>
              <a:t>Setting off the innovation cycle, and commercialising technological knowledge</a:t>
            </a:r>
          </a:p>
          <a:p>
            <a:pPr marL="880110" lvl="1" indent="-5143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dirty="0" smtClean="0">
                <a:latin typeface="Cambria" panose="02040503050406030204" pitchFamily="18" charset="0"/>
              </a:rPr>
              <a:t>Promoting entrepreneurship </a:t>
            </a:r>
          </a:p>
          <a:p>
            <a:pPr marL="880110" lvl="1" indent="-514350">
              <a:buFont typeface="Arial" panose="020B0604020202020204" pitchFamily="34" charset="0"/>
              <a:buChar char="•"/>
            </a:pPr>
            <a:endParaRPr lang="en-GB" dirty="0" smtClean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n-GB" sz="4200" b="1" dirty="0">
                <a:latin typeface="Cambria" panose="02040503050406030204" pitchFamily="18" charset="0"/>
                <a:cs typeface="Arial" panose="020B0604020202020204" pitchFamily="34" charset="0"/>
              </a:rPr>
              <a:t>Internationalised Universities, and Economic Resilience</a:t>
            </a:r>
            <a:endParaRPr lang="en-GB" sz="42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4484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400" dirty="0" smtClean="0">
              <a:latin typeface="Cambria" panose="02040503050406030204" pitchFamily="18" charset="0"/>
            </a:endParaRPr>
          </a:p>
          <a:p>
            <a:endParaRPr lang="en-US" sz="2400" dirty="0" smtClean="0">
              <a:latin typeface="Cambria" panose="02040503050406030204" pitchFamily="18" charset="0"/>
            </a:endParaRPr>
          </a:p>
          <a:p>
            <a:endParaRPr lang="en-US" sz="2400" dirty="0">
              <a:latin typeface="Cambria" panose="02040503050406030204" pitchFamily="18" charset="0"/>
            </a:endParaRPr>
          </a:p>
          <a:p>
            <a:endParaRPr lang="en-US" sz="2400" dirty="0" smtClean="0">
              <a:latin typeface="Cambria" panose="02040503050406030204" pitchFamily="18" charset="0"/>
            </a:endParaRPr>
          </a:p>
          <a:p>
            <a:endParaRPr lang="en-US" sz="2400" dirty="0" smtClean="0">
              <a:latin typeface="Cambria" panose="02040503050406030204" pitchFamily="18" charset="0"/>
            </a:endParaRPr>
          </a:p>
          <a:p>
            <a:endParaRPr lang="en-US" sz="2400" dirty="0" smtClean="0">
              <a:latin typeface="Cambria" panose="02040503050406030204" pitchFamily="18" charset="0"/>
            </a:endParaRPr>
          </a:p>
          <a:p>
            <a:pPr marL="0" indent="0" algn="r" rtl="1">
              <a:buNone/>
            </a:pPr>
            <a:endParaRPr lang="en-US" sz="2400" b="1" dirty="0" smtClean="0">
              <a:latin typeface="Cambria" panose="02040503050406030204" pitchFamily="18" charset="0"/>
            </a:endParaRPr>
          </a:p>
          <a:p>
            <a:pPr algn="just"/>
            <a:r>
              <a:rPr lang="en-US" sz="2400" dirty="0" smtClean="0">
                <a:latin typeface="Cambria" panose="02040503050406030204" pitchFamily="18" charset="0"/>
                <a:cs typeface="B Lotus" pitchFamily="2" charset="-78"/>
              </a:rPr>
              <a:t>On Average, every international student contributes approximately 42 thousand Australian Dollars towards the country’s economy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2794136"/>
              </p:ext>
            </p:extLst>
          </p:nvPr>
        </p:nvGraphicFramePr>
        <p:xfrm>
          <a:off x="685800" y="2286000"/>
          <a:ext cx="5105400" cy="2157047"/>
        </p:xfrm>
        <a:graphic>
          <a:graphicData uri="http://schemas.openxmlformats.org/drawingml/2006/table">
            <a:tbl>
              <a:tblPr firstRow="1" bandRow="1">
                <a:tableStyleId>{2A488322-F2BA-4B5B-9748-0D474271808F}</a:tableStyleId>
              </a:tblPr>
              <a:tblGrid>
                <a:gridCol w="1447800"/>
                <a:gridCol w="1752600"/>
                <a:gridCol w="1905000"/>
              </a:tblGrid>
              <a:tr h="1534657">
                <a:tc>
                  <a:txBody>
                    <a:bodyPr/>
                    <a:lstStyle/>
                    <a:p>
                      <a:r>
                        <a:rPr lang="en-US" dirty="0" smtClean="0"/>
                        <a:t>Total No.</a:t>
                      </a:r>
                      <a:r>
                        <a:rPr lang="en-US" baseline="0" dirty="0" smtClean="0"/>
                        <a:t> of Students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No.</a:t>
                      </a:r>
                      <a:r>
                        <a:rPr lang="en-US" baseline="0" dirty="0" smtClean="0"/>
                        <a:t> of International Students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% of</a:t>
                      </a:r>
                      <a:r>
                        <a:rPr lang="en-US" baseline="0" dirty="0" smtClean="0"/>
                        <a:t> International Students</a:t>
                      </a:r>
                      <a:endParaRPr lang="en-US" dirty="0"/>
                    </a:p>
                  </a:txBody>
                  <a:tcPr anchor="ctr"/>
                </a:tc>
              </a:tr>
              <a:tr h="622390">
                <a:tc>
                  <a:txBody>
                    <a:bodyPr/>
                    <a:lstStyle/>
                    <a:p>
                      <a:r>
                        <a:rPr lang="en-US" dirty="0" smtClean="0"/>
                        <a:t>1,232,364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299,437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24.3%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066800" y="4612056"/>
            <a:ext cx="487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Reference: </a:t>
            </a:r>
            <a:r>
              <a:rPr lang="en-US" dirty="0" smtClean="0"/>
              <a:t>Australian Education Network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98764" y="1094884"/>
            <a:ext cx="6587836" cy="581516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>
                <a:latin typeface="Cambria" panose="02040503050406030204" pitchFamily="18" charset="0"/>
                <a:cs typeface="B Lotus" pitchFamily="2" charset="-78"/>
              </a:rPr>
              <a:t>International Students in Australia, 2016</a:t>
            </a:r>
            <a:endParaRPr lang="en-US" sz="4000" b="1" dirty="0">
              <a:latin typeface="Cambria" panose="02040503050406030204" pitchFamily="18" charset="0"/>
              <a:cs typeface="B Lotus" pitchFamily="2" charset="-78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762000"/>
            <a:ext cx="1752599" cy="120754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2561492"/>
            <a:ext cx="3095625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856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>
              <a:buFont typeface="Wingdings" pitchFamily="2" charset="2"/>
              <a:buChar char="§"/>
            </a:pPr>
            <a:endParaRPr lang="en-US" sz="1000" dirty="0" smtClean="0">
              <a:latin typeface="Cambria" panose="02040503050406030204" pitchFamily="18" charset="0"/>
              <a:cs typeface="B Lotus" pitchFamily="2" charset="-78"/>
            </a:endParaRPr>
          </a:p>
          <a:p>
            <a:pPr algn="just"/>
            <a:r>
              <a:rPr lang="en-US" sz="2200" dirty="0">
                <a:latin typeface="Cambria" panose="02040503050406030204" pitchFamily="18" charset="0"/>
                <a:cs typeface="B Lotus" pitchFamily="2" charset="-78"/>
              </a:rPr>
              <a:t>UK’s £17.5 billion education export </a:t>
            </a:r>
            <a:r>
              <a:rPr lang="en-US" sz="2200" dirty="0">
                <a:latin typeface="Cambria" panose="02040503050406030204" pitchFamily="18" charset="0"/>
                <a:cs typeface="B Lotus" pitchFamily="2" charset="-78"/>
              </a:rPr>
              <a:t>industry, in 2013</a:t>
            </a:r>
            <a:r>
              <a:rPr lang="en-US" sz="2200" dirty="0" smtClean="0">
                <a:latin typeface="Cambria" panose="02040503050406030204" pitchFamily="18" charset="0"/>
                <a:cs typeface="B Lotus" pitchFamily="2" charset="-78"/>
              </a:rPr>
              <a:t>.</a:t>
            </a:r>
          </a:p>
          <a:p>
            <a:pPr algn="just"/>
            <a:r>
              <a:rPr lang="en-US" sz="2200" dirty="0" smtClean="0">
                <a:latin typeface="Cambria" panose="02040503050406030204" pitchFamily="18" charset="0"/>
                <a:cs typeface="B Lotus" pitchFamily="2" charset="-78"/>
              </a:rPr>
              <a:t>“</a:t>
            </a:r>
            <a:r>
              <a:rPr lang="en-US" sz="2200" dirty="0" smtClean="0">
                <a:latin typeface="Cambria" panose="02040503050406030204" pitchFamily="18" charset="0"/>
                <a:cs typeface="B Lotus" pitchFamily="2" charset="-78"/>
              </a:rPr>
              <a:t>Overseas students make a huge contributions to Britain, by boosting </a:t>
            </a:r>
            <a:r>
              <a:rPr lang="en-US" sz="2200" dirty="0">
                <a:latin typeface="Cambria" panose="02040503050406030204" pitchFamily="18" charset="0"/>
                <a:cs typeface="B Lotus" pitchFamily="2" charset="-78"/>
              </a:rPr>
              <a:t>our</a:t>
            </a:r>
            <a:r>
              <a:rPr lang="en-US" sz="2200" dirty="0" smtClean="0">
                <a:latin typeface="Cambria" panose="02040503050406030204" pitchFamily="18" charset="0"/>
                <a:cs typeface="B Lotus" pitchFamily="2" charset="-78"/>
              </a:rPr>
              <a:t> economy, and enhancing our cultural life, thanks to our world-class universities”.</a:t>
            </a:r>
            <a:endParaRPr lang="en-US" sz="2200" dirty="0">
              <a:latin typeface="Cambria" panose="02040503050406030204" pitchFamily="18" charset="0"/>
              <a:cs typeface="B Lotus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0528" y="762000"/>
            <a:ext cx="2041071" cy="1143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28864" y="762000"/>
            <a:ext cx="6421664" cy="1143000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latin typeface="Cambria" panose="02040503050406030204" pitchFamily="18" charset="0"/>
                <a:cs typeface="B Lotus" pitchFamily="2" charset="-78"/>
              </a:rPr>
              <a:t>International Students in UK</a:t>
            </a:r>
            <a:endParaRPr lang="en-US" sz="4000" b="1" dirty="0">
              <a:latin typeface="Cambria" panose="02040503050406030204" pitchFamily="18" charset="0"/>
              <a:cs typeface="B Lotus" pitchFamily="2" charset="-78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2286" y="4261304"/>
            <a:ext cx="4948464" cy="19198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468086" y="4796135"/>
            <a:ext cx="3124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70C0"/>
                </a:solidFill>
                <a:latin typeface="Cambria" pitchFamily="18" charset="0"/>
              </a:rPr>
              <a:t>Reference: </a:t>
            </a:r>
            <a:r>
              <a:rPr lang="en-US" dirty="0" smtClean="0">
                <a:latin typeface="Cambria" pitchFamily="18" charset="0"/>
              </a:rPr>
              <a:t>Dept. for Business, Innovation of Skills, 29</a:t>
            </a:r>
            <a:r>
              <a:rPr lang="en-US" baseline="30000" dirty="0" smtClean="0">
                <a:latin typeface="Cambria" pitchFamily="18" charset="0"/>
              </a:rPr>
              <a:t>th</a:t>
            </a:r>
            <a:r>
              <a:rPr lang="en-US" dirty="0" smtClean="0">
                <a:latin typeface="Cambria" pitchFamily="18" charset="0"/>
              </a:rPr>
              <a:t> Jul. 2013</a:t>
            </a:r>
            <a:endParaRPr lang="en-US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6006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Cambria" panose="02040503050406030204" pitchFamily="18" charset="0"/>
              </a:rPr>
              <a:t>2013-14</a:t>
            </a:r>
          </a:p>
          <a:p>
            <a:pPr marL="0" indent="0">
              <a:buNone/>
            </a:pPr>
            <a:endParaRPr lang="en-US" dirty="0" smtClean="0"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en-US" dirty="0"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en-US" dirty="0" smtClean="0"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en-US" sz="2000" dirty="0" smtClean="0"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en-US" sz="2000" dirty="0"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en-US" sz="2000" dirty="0" smtClean="0">
              <a:latin typeface="Cambria" panose="02040503050406030204" pitchFamily="18" charset="0"/>
            </a:endParaRPr>
          </a:p>
          <a:p>
            <a:pPr algn="just"/>
            <a:r>
              <a:rPr lang="en-US" sz="2400" dirty="0" smtClean="0">
                <a:latin typeface="Cambria" panose="02040503050406030204" pitchFamily="18" charset="0"/>
              </a:rPr>
              <a:t>International students in the country, has led to introducing 62,383 full-time job opportunities in 2011-12, in the UK.</a:t>
            </a:r>
            <a:endParaRPr lang="en-US" sz="2400" dirty="0">
              <a:latin typeface="Cambria" panose="02040503050406030204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5713772"/>
              </p:ext>
            </p:extLst>
          </p:nvPr>
        </p:nvGraphicFramePr>
        <p:xfrm>
          <a:off x="405242" y="2591955"/>
          <a:ext cx="5689600" cy="238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8958"/>
                <a:gridCol w="2970642"/>
              </a:tblGrid>
              <a:tr h="913245"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en-US" sz="2400" b="1" kern="1200" dirty="0" smtClean="0">
                          <a:solidFill>
                            <a:srgbClr val="C0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489,000 Students from outside the UK</a:t>
                      </a:r>
                      <a:endParaRPr kumimoji="0" lang="en-US" sz="2400" b="1" kern="1200" dirty="0">
                        <a:solidFill>
                          <a:srgbClr val="C00000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786936"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en-US" sz="2400" b="1" kern="1200" dirty="0" smtClean="0">
                          <a:solidFill>
                            <a:srgbClr val="C0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About 17% of the total students</a:t>
                      </a:r>
                      <a:endParaRPr kumimoji="0" lang="en-US" sz="2400" b="1" kern="1200" dirty="0">
                        <a:solidFill>
                          <a:srgbClr val="C00000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6" name="Bent-Up Arrow 5"/>
          <p:cNvSpPr/>
          <p:nvPr/>
        </p:nvSpPr>
        <p:spPr>
          <a:xfrm rot="5400000">
            <a:off x="1976541" y="3307479"/>
            <a:ext cx="486293" cy="944083"/>
          </a:xfrm>
          <a:prstGeom prst="bentUpArrow">
            <a:avLst/>
          </a:prstGeom>
          <a:solidFill>
            <a:srgbClr val="00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0070C0"/>
                </a:solidFill>
              </a:ln>
              <a:solidFill>
                <a:srgbClr val="3399FF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3599" y="762000"/>
            <a:ext cx="2041071" cy="114300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91835" y="762000"/>
            <a:ext cx="8229600" cy="1143000"/>
          </a:xfrm>
        </p:spPr>
        <p:txBody>
          <a:bodyPr>
            <a:noAutofit/>
          </a:bodyPr>
          <a:lstStyle/>
          <a:p>
            <a:r>
              <a:rPr lang="fa-IR" sz="4000" b="1" dirty="0"/>
              <a:t> </a:t>
            </a:r>
            <a:r>
              <a:rPr lang="en-US" sz="4000" b="1" dirty="0" smtClean="0"/>
              <a:t>Job by International Students </a:t>
            </a:r>
            <a:br>
              <a:rPr lang="en-US" sz="4000" b="1" dirty="0" smtClean="0"/>
            </a:br>
            <a:r>
              <a:rPr lang="en-US" sz="4000" b="1" dirty="0" smtClean="0"/>
              <a:t>in the UK (3)</a:t>
            </a:r>
            <a:endParaRPr lang="en-US" sz="4000" b="1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6720" y="2912746"/>
            <a:ext cx="2647950" cy="17335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533400" y="6019800"/>
            <a:ext cx="777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70C0"/>
                </a:solidFill>
                <a:latin typeface="Cambria" pitchFamily="18" charset="0"/>
              </a:rPr>
              <a:t>Reference: </a:t>
            </a:r>
            <a:r>
              <a:rPr lang="en-US" dirty="0" smtClean="0">
                <a:latin typeface="Cambria" pitchFamily="18" charset="0"/>
              </a:rPr>
              <a:t>UK Council for in Student Affairs</a:t>
            </a:r>
            <a:endParaRPr lang="en-US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0328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4389120"/>
          </a:xfrm>
        </p:spPr>
        <p:txBody>
          <a:bodyPr/>
          <a:lstStyle/>
          <a:p>
            <a:pPr algn="just"/>
            <a:r>
              <a:rPr lang="en-US" sz="2500" dirty="0" smtClean="0">
                <a:latin typeface="Cambria" panose="02040503050406030204" pitchFamily="18" charset="0"/>
              </a:rPr>
              <a:t>Universities and Science Minister, David Willetts: “There are few sectors of the UK’s economy with a capacity to grow and generate export earning as impressive as education ”.  </a:t>
            </a:r>
            <a:endParaRPr lang="en-US" sz="2500" dirty="0">
              <a:latin typeface="Cambria" panose="02040503050406030204" pitchFamily="18" charset="0"/>
            </a:endParaRPr>
          </a:p>
          <a:p>
            <a:pPr algn="just"/>
            <a:r>
              <a:rPr lang="en-US" sz="2500" dirty="0" smtClean="0">
                <a:latin typeface="Cambria" panose="02040503050406030204" pitchFamily="18" charset="0"/>
              </a:rPr>
              <a:t>So, we </a:t>
            </a:r>
            <a:r>
              <a:rPr lang="en-US" sz="2500" dirty="0">
                <a:latin typeface="Cambria" panose="02040503050406030204" pitchFamily="18" charset="0"/>
              </a:rPr>
              <a:t>need “International Education Strategy</a:t>
            </a:r>
            <a:r>
              <a:rPr lang="en-US" sz="2500" dirty="0" smtClean="0">
                <a:latin typeface="Cambria" panose="02040503050406030204" pitchFamily="18" charset="0"/>
              </a:rPr>
              <a:t>”. </a:t>
            </a:r>
            <a:endParaRPr lang="en-US" sz="2500" dirty="0">
              <a:latin typeface="Cambria" panose="02040503050406030204" pitchFamily="18" charset="0"/>
            </a:endParaRPr>
          </a:p>
          <a:p>
            <a:pPr algn="just"/>
            <a:endParaRPr lang="en-US" dirty="0" smtClean="0">
              <a:latin typeface="Cambria" panose="02040503050406030204" pitchFamily="18" charset="0"/>
            </a:endParaRPr>
          </a:p>
          <a:p>
            <a:pPr algn="just"/>
            <a:endParaRPr lang="en-US" dirty="0">
              <a:solidFill>
                <a:srgbClr val="FF0000"/>
              </a:solidFill>
              <a:latin typeface="Cambria" panose="02040503050406030204" pitchFamily="18" charset="0"/>
            </a:endParaRPr>
          </a:p>
          <a:p>
            <a:pPr algn="just"/>
            <a:endParaRPr lang="en-US" dirty="0" smtClean="0">
              <a:solidFill>
                <a:srgbClr val="FF0000"/>
              </a:solidFill>
              <a:latin typeface="Cambria" panose="02040503050406030204" pitchFamily="18" charset="0"/>
            </a:endParaRPr>
          </a:p>
          <a:p>
            <a:pPr algn="just"/>
            <a:endParaRPr lang="en-US" dirty="0">
              <a:solidFill>
                <a:srgbClr val="FF0000"/>
              </a:solidFill>
              <a:latin typeface="Cambria" panose="02040503050406030204" pitchFamily="18" charset="0"/>
            </a:endParaRPr>
          </a:p>
          <a:p>
            <a:pPr algn="just"/>
            <a:endParaRPr lang="en-US" dirty="0" smtClean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0528" y="762000"/>
            <a:ext cx="2041071" cy="1143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98764" y="784258"/>
            <a:ext cx="8229600" cy="1143000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latin typeface="Cambria" panose="02040503050406030204" pitchFamily="18" charset="0"/>
              </a:rPr>
              <a:t>International Students </a:t>
            </a:r>
            <a:br>
              <a:rPr lang="en-US" sz="4000" b="1" dirty="0" smtClean="0">
                <a:latin typeface="Cambria" panose="02040503050406030204" pitchFamily="18" charset="0"/>
              </a:rPr>
            </a:br>
            <a:r>
              <a:rPr lang="en-US" sz="4000" b="1" dirty="0" smtClean="0">
                <a:latin typeface="Cambria" panose="02040503050406030204" pitchFamily="18" charset="0"/>
              </a:rPr>
              <a:t>in the UK (2)</a:t>
            </a:r>
            <a:endParaRPr lang="en-US" sz="4000" b="1" dirty="0">
              <a:latin typeface="Cambria" panose="020405030504060302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4407536"/>
            <a:ext cx="3048000" cy="178705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3056" y="4419165"/>
            <a:ext cx="2814207" cy="182923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98105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31280311"/>
              </p:ext>
            </p:extLst>
          </p:nvPr>
        </p:nvGraphicFramePr>
        <p:xfrm>
          <a:off x="443345" y="2743199"/>
          <a:ext cx="3976255" cy="2729531"/>
        </p:xfrm>
        <a:graphic>
          <a:graphicData uri="http://schemas.openxmlformats.org/drawingml/2006/table">
            <a:tbl>
              <a:tblPr firstRow="1" bandRow="1">
                <a:tableStyleId>{2A488322-F2BA-4B5B-9748-0D474271808F}</a:tableStyleId>
              </a:tblPr>
              <a:tblGrid>
                <a:gridCol w="2408260"/>
                <a:gridCol w="1567995"/>
              </a:tblGrid>
              <a:tr h="869166">
                <a:tc>
                  <a:txBody>
                    <a:bodyPr/>
                    <a:lstStyle/>
                    <a:p>
                      <a:r>
                        <a:rPr lang="en-US" dirty="0" smtClean="0"/>
                        <a:t>Average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Ranking (2017)</a:t>
                      </a:r>
                      <a:endParaRPr lang="en-US" dirty="0"/>
                    </a:p>
                  </a:txBody>
                  <a:tcPr anchor="ctr"/>
                </a:tc>
              </a:tr>
              <a:tr h="614433">
                <a:tc>
                  <a:txBody>
                    <a:bodyPr/>
                    <a:lstStyle/>
                    <a:p>
                      <a:r>
                        <a:rPr lang="en-US" dirty="0" smtClean="0"/>
                        <a:t>Top 10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anchor="ctr"/>
                </a:tc>
              </a:tr>
              <a:tr h="62296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Top 100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 anchor="ctr"/>
                </a:tc>
              </a:tr>
              <a:tr h="62296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Top 200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32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0528" y="762000"/>
            <a:ext cx="2041071" cy="1143000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498764" y="78425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/>
              <a:t>Ranking of Universities in </a:t>
            </a:r>
            <a:endParaRPr lang="en-US" sz="3600" dirty="0" smtClean="0"/>
          </a:p>
          <a:p>
            <a:r>
              <a:rPr lang="en-US" sz="3600" dirty="0" smtClean="0"/>
              <a:t>United </a:t>
            </a:r>
            <a:r>
              <a:rPr lang="en-US" sz="3600" dirty="0"/>
              <a:t>kingdom- Thomson Reuters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443345" y="213360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4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3" t="11685" r="1351" b="4648"/>
          <a:stretch/>
        </p:blipFill>
        <p:spPr>
          <a:xfrm>
            <a:off x="4749800" y="2743200"/>
            <a:ext cx="3923145" cy="27432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7028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1617</TotalTime>
  <Words>1560</Words>
  <Application>Microsoft Office PowerPoint</Application>
  <PresentationFormat>On-screen Show (4:3)</PresentationFormat>
  <Paragraphs>295</Paragraphs>
  <Slides>31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Flow</vt:lpstr>
      <vt:lpstr>Internationalization of Universities</vt:lpstr>
      <vt:lpstr>Internationalised Universities, and Economic Resilience</vt:lpstr>
      <vt:lpstr>Internationalised Universities, and Economic Resilience</vt:lpstr>
      <vt:lpstr>Internationalised Universities, and Economic Resilience</vt:lpstr>
      <vt:lpstr>International Students in Australia, 2016</vt:lpstr>
      <vt:lpstr>International Students in UK</vt:lpstr>
      <vt:lpstr> Job by International Students  in the UK (3)</vt:lpstr>
      <vt:lpstr>International Students  in the UK (2)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Universities with Most Patents in the World Having the total of 1200 patents in year 2015, University of California holds the first rank. </vt:lpstr>
      <vt:lpstr>PowerPoint Presentation</vt:lpstr>
      <vt:lpstr>International Students  in Australia </vt:lpstr>
      <vt:lpstr>PowerPoint Presentation</vt:lpstr>
      <vt:lpstr>          </vt:lpstr>
      <vt:lpstr>PowerPoint Presentation</vt:lpstr>
      <vt:lpstr>PowerPoint Presentation</vt:lpstr>
      <vt:lpstr>PowerPoint Presentation</vt:lpstr>
      <vt:lpstr>PowerPoint Presentation</vt:lpstr>
      <vt:lpstr>Annual Reports University of Rochester,  World Ranking 151. FY 2015 Annual Report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UT</dc:creator>
  <cp:lastModifiedBy>SK-MSRT</cp:lastModifiedBy>
  <cp:revision>216</cp:revision>
  <dcterms:created xsi:type="dcterms:W3CDTF">2016-11-05T04:51:53Z</dcterms:created>
  <dcterms:modified xsi:type="dcterms:W3CDTF">2017-03-06T06:36:20Z</dcterms:modified>
</cp:coreProperties>
</file>